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65"/>
  </p:notesMasterIdLst>
  <p:sldIdLst>
    <p:sldId id="256" r:id="rId2"/>
    <p:sldId id="263" r:id="rId3"/>
    <p:sldId id="270" r:id="rId4"/>
    <p:sldId id="262" r:id="rId5"/>
    <p:sldId id="319" r:id="rId6"/>
    <p:sldId id="275" r:id="rId7"/>
    <p:sldId id="273" r:id="rId8"/>
    <p:sldId id="264" r:id="rId9"/>
    <p:sldId id="303" r:id="rId10"/>
    <p:sldId id="268" r:id="rId11"/>
    <p:sldId id="269" r:id="rId12"/>
    <p:sldId id="300" r:id="rId13"/>
    <p:sldId id="299" r:id="rId14"/>
    <p:sldId id="298" r:id="rId15"/>
    <p:sldId id="301" r:id="rId16"/>
    <p:sldId id="274" r:id="rId17"/>
    <p:sldId id="277" r:id="rId18"/>
    <p:sldId id="276" r:id="rId19"/>
    <p:sldId id="304" r:id="rId20"/>
    <p:sldId id="305" r:id="rId21"/>
    <p:sldId id="281" r:id="rId22"/>
    <p:sldId id="280" r:id="rId23"/>
    <p:sldId id="278" r:id="rId24"/>
    <p:sldId id="283" r:id="rId25"/>
    <p:sldId id="284" r:id="rId26"/>
    <p:sldId id="265" r:id="rId27"/>
    <p:sldId id="259" r:id="rId28"/>
    <p:sldId id="279" r:id="rId29"/>
    <p:sldId id="260" r:id="rId30"/>
    <p:sldId id="289" r:id="rId31"/>
    <p:sldId id="288" r:id="rId32"/>
    <p:sldId id="293" r:id="rId33"/>
    <p:sldId id="290" r:id="rId34"/>
    <p:sldId id="294" r:id="rId35"/>
    <p:sldId id="295" r:id="rId36"/>
    <p:sldId id="285" r:id="rId37"/>
    <p:sldId id="296" r:id="rId38"/>
    <p:sldId id="282" r:id="rId39"/>
    <p:sldId id="261" r:id="rId40"/>
    <p:sldId id="297" r:id="rId41"/>
    <p:sldId id="291" r:id="rId42"/>
    <p:sldId id="292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3" r:id="rId52"/>
    <p:sldId id="287" r:id="rId53"/>
    <p:sldId id="316" r:id="rId54"/>
    <p:sldId id="266" r:id="rId55"/>
    <p:sldId id="318" r:id="rId56"/>
    <p:sldId id="302" r:id="rId57"/>
    <p:sldId id="317" r:id="rId58"/>
    <p:sldId id="272" r:id="rId59"/>
    <p:sldId id="271" r:id="rId60"/>
    <p:sldId id="315" r:id="rId61"/>
    <p:sldId id="320" r:id="rId62"/>
    <p:sldId id="267" r:id="rId63"/>
    <p:sldId id="258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9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8"/>
    <p:restoredTop sz="86501"/>
  </p:normalViewPr>
  <p:slideViewPr>
    <p:cSldViewPr snapToGrid="0" snapToObjects="1">
      <p:cViewPr varScale="1">
        <p:scale>
          <a:sx n="126" d="100"/>
          <a:sy n="126" d="100"/>
        </p:scale>
        <p:origin x="20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2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70BE-CC39-1C49-964C-BF7781E9D593}" type="datetimeFigureOut">
              <a:rPr lang="pl-PL" smtClean="0"/>
              <a:t>28.12.2020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5E62-CA8D-0F4B-8935-7E191E4485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230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956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Dokumenty z identycznym identyfikatorem będą nadpisywane.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4716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Można również napisać własną wtyczkę, która wykorzystuje np. </a:t>
            </a:r>
            <a:r>
              <a:rPr lang="pl-PL" dirty="0" err="1"/>
              <a:t>tagger</a:t>
            </a:r>
            <a:r>
              <a:rPr lang="pl-PL" dirty="0"/>
              <a:t> </a:t>
            </a:r>
            <a:r>
              <a:rPr lang="pl-PL" dirty="0" err="1"/>
              <a:t>PoS</a:t>
            </a:r>
            <a:r>
              <a:rPr lang="pl-PL" dirty="0"/>
              <a:t> </a:t>
            </a:r>
            <a:r>
              <a:rPr lang="pl-PL" dirty="0" err="1"/>
              <a:t>Spacy</a:t>
            </a:r>
            <a:r>
              <a:rPr lang="pl-PL" dirty="0"/>
              <a:t> do </a:t>
            </a:r>
            <a:r>
              <a:rPr lang="pl-PL" dirty="0" err="1"/>
              <a:t>lematyzacji</a:t>
            </a:r>
            <a:r>
              <a:rPr lang="pl-PL" dirty="0"/>
              <a:t> tekstu indeksowanego w </a:t>
            </a:r>
            <a:r>
              <a:rPr lang="pl-PL" dirty="0" err="1"/>
              <a:t>Solr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848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2151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547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5291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572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515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75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PL" dirty="0"/>
              <a:t>Czas przeszukiwania wzrasta mniej więcej proporcjonalnie do liczby dokumentów. </a:t>
            </a:r>
          </a:p>
          <a:p>
            <a:pPr marL="228600" indent="-228600">
              <a:buAutoNum type="arabicPeriod"/>
            </a:pPr>
            <a:r>
              <a:rPr lang="en-PL" dirty="0"/>
              <a:t>W jakiej kolejności wyświetlać wyniki? Czy te dokument, które zawierają dwa ciągi z zapytania powinny być wyświetlane przed tymi które zawierają jedno?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PL" dirty="0"/>
              <a:t>Jak normalizować dokumenty? Czy dokumenty zawierające różne formy terminu ‘samolot’ są równie ważne?</a:t>
            </a:r>
          </a:p>
          <a:p>
            <a:pPr marL="228600" indent="-228600">
              <a:buAutoNum type="arabicPeriod"/>
            </a:pPr>
            <a:endParaRPr lang="en-PL" dirty="0"/>
          </a:p>
          <a:p>
            <a:pPr marL="228600" indent="-228600">
              <a:buAutoNum type="arabicPeriod"/>
            </a:pPr>
            <a:endParaRPr lang="en-PL" dirty="0"/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250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Gdzie trzymać indeks? Jak go aktualizować?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415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70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większości przypadków indeksujemy nie tylko tekst/ język naturalny, ale też różne typy metadanych.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768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361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Wprawdzie istnieją biblioteki takie jak </a:t>
            </a:r>
            <a:r>
              <a:rPr lang="pl-PL" dirty="0" err="1"/>
              <a:t>pysolr</a:t>
            </a:r>
            <a:r>
              <a:rPr lang="pl-PL" dirty="0"/>
              <a:t>, ale od dawna nie są aktualizowane i chyba nie ma takiej potrzeby, ponieważ cała komunikacja z </a:t>
            </a:r>
            <a:r>
              <a:rPr lang="pl-PL" dirty="0" err="1"/>
              <a:t>Solr</a:t>
            </a:r>
            <a:r>
              <a:rPr lang="pl-PL" dirty="0"/>
              <a:t>-em (włącznie z zarządzaniem schematem indeksu) może się odbywać przez proste żądania HTTP.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449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Wprawdzie istnieją biblioteki takie jak </a:t>
            </a:r>
            <a:r>
              <a:rPr lang="pl-PL" dirty="0" err="1"/>
              <a:t>pysolr</a:t>
            </a:r>
            <a:r>
              <a:rPr lang="pl-PL" dirty="0"/>
              <a:t>, ale od dawna nie są aktualizowane i chyba nie ma takiej potrzeby, ponieważ cała komunikacja z </a:t>
            </a:r>
            <a:r>
              <a:rPr lang="pl-PL" dirty="0" err="1"/>
              <a:t>Solr</a:t>
            </a:r>
            <a:r>
              <a:rPr lang="pl-PL" dirty="0"/>
              <a:t>-em (włącznie z zarządzaniem schematem indeksu) może się odbywać przez proste żądania HTTP.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5E62-CA8D-0F4B-8935-7E191E448532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401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E1AD76-E9AF-7744-9832-4698AC68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A488E26-5FDE-7444-BE2A-B29359CA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41195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8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8" indent="0" algn="ctr">
              <a:buNone/>
              <a:defRPr sz="9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D33CCB6-A743-B44A-AB65-C8DE55F9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038A-2033-DC4A-96A3-87ECC922CEE7}" type="datetime1">
              <a:rPr lang="pl-PL" smtClean="0"/>
              <a:t>28.12.2020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3960DC-74AC-B544-95CD-39A766E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00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9EEBE2-C8AA-3D4B-BAAF-1CADC7E5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161BF44-554E-EE44-BD67-A7788733E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69569F-9790-6940-B71D-F600AC21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9347-22B9-0B4D-95BD-ED90614E33C1}" type="datetime1">
              <a:rPr lang="pl-PL" smtClean="0"/>
              <a:t>28.12.2020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7773B9-23CF-5E47-80E3-699612D0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58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352438-BBF6-FF44-9A76-A7C5E454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EEA955-66D5-5148-A596-CBBA35BC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3293BA8-DEE3-9043-A405-493991D5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0268F37-BD64-CD42-97FD-52FEE72A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80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3C4FDB-865F-EE40-9087-5713EE83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B07664-F8EC-C64F-AE47-A5C875615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3C208E-1E1C-E049-B0B0-85C2CFFF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F4E9-21BF-874F-A27D-01AD3F1773E6}" type="datetime1">
              <a:rPr lang="pl-PL" smtClean="0"/>
              <a:t>28.12.2020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98D5CB-8B76-6D4F-8A74-EF9114D2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605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24C59C-16F7-9345-9090-E00CFD6C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38B514-A37A-2041-86D1-1212B89FA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711C48B-3D35-7546-91BC-50808B35C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71B401-2B84-6C4C-B9D3-B2593FE5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B270-6A8E-3146-BD4E-8B2F59D4BCC5}" type="datetime1">
              <a:rPr lang="pl-PL" smtClean="0"/>
              <a:t>28.12.2020</a:t>
            </a:fld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D48BD36-07DA-1D4D-96B0-CC14987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074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D4DFD-DD82-4C44-AFE8-6DB9E729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49AC77-07F8-0A42-AA17-4029CBBD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F3A04A8-6A4C-CD4C-887A-EC73E832D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921072B-06F1-B648-858A-21784BBDE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69368D1-15B7-E246-B2C7-4BB43755B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5" y="1878806"/>
            <a:ext cx="3887391" cy="27634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691E536D-6E7A-2241-B1A5-83045346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E583F-044A-A54E-B296-F5043CB11006}" type="datetime1">
              <a:rPr lang="pl-PL" smtClean="0"/>
              <a:t>28.12.2020</a:t>
            </a:fld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5C2FB8B-91C5-FA43-9C59-C14B98D5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124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14873F-1E9D-224D-A4DA-4295A6E1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6B27674-915C-3B47-98C1-9022AA67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83B72-C34A-604F-A9D9-75AB53476B07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6EA2A6-4936-D540-BDB9-2562B473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72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1EB4676-C76D-994E-A1C4-A9D1F23C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65D1-8FE4-174A-B605-473C7D0FC84A}" type="datetime1">
              <a:rPr lang="pl-PL" smtClean="0"/>
              <a:t>28.12.2020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A37C4C7-DF47-DC41-9B22-F7BB1DD7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055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D3F8AC-8688-EA4F-88CD-AEA5AF3A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EE4CD5-67CE-0D44-B034-16223EF2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2034B12-5C7A-0E48-8EE8-08E61CFD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8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8" indent="0">
              <a:buNone/>
              <a:defRPr sz="563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C7EA7E-0CCA-DE47-BC94-603575E0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8E3E-5704-814C-8EB4-F240A13BB87C}" type="datetime1">
              <a:rPr lang="pl-PL" smtClean="0"/>
              <a:t>28.12.2020</a:t>
            </a:fld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230A33C-B73F-6E49-9CEA-C08EA3C5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49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4B4FCB-CC5E-0D4E-9F5D-201A8CAF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AE401C1-4CE0-7F44-ADEF-9FEACFD2A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4AEAD2B-0D09-8143-9728-3E80A2027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8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8" indent="0">
              <a:buNone/>
              <a:defRPr sz="563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7D9E4C4-2620-9D43-85AB-7A58A560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1213-3C00-6940-AE9C-8223FAAB5F90}" type="datetime1">
              <a:rPr lang="pl-PL" smtClean="0"/>
              <a:t>28.12.2020</a:t>
            </a:fld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94AC304-A62E-0A42-9518-2DAB7F78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504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D2ECDC2-CE5B-124D-A5BD-B6A1F358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59AE4BC-E9AC-C64F-8732-6708B036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B196AD-8B2E-904D-A7B1-A9CD63760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9745A-C9C9-9742-A9F7-CD7C1361BA46}" type="datetime1">
              <a:rPr lang="pl-PL" smtClean="0"/>
              <a:t>28.12.2020</a:t>
            </a:fld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BEB0A11-538A-5F44-A29E-96ADC42DC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8A5E4-57FF-DC4F-86A4-FCFA3DA1DFCE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423370D-0216-4B4E-B00F-ACAFF4CC4F1D}"/>
              </a:ext>
            </a:extLst>
          </p:cNvPr>
          <p:cNvSpPr/>
          <p:nvPr userDrawn="1"/>
        </p:nvSpPr>
        <p:spPr>
          <a:xfrm>
            <a:off x="-4233" y="1"/>
            <a:ext cx="45719" cy="329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FEB47052-FA12-7A42-8C4A-A5C0FD8FFC12}"/>
              </a:ext>
            </a:extLst>
          </p:cNvPr>
          <p:cNvSpPr/>
          <p:nvPr userDrawn="1"/>
        </p:nvSpPr>
        <p:spPr>
          <a:xfrm>
            <a:off x="-3417" y="329374"/>
            <a:ext cx="45719" cy="1814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557F7267-162C-5F45-8F41-CEF5D23A071B}"/>
              </a:ext>
            </a:extLst>
          </p:cNvPr>
          <p:cNvSpPr/>
          <p:nvPr userDrawn="1"/>
        </p:nvSpPr>
        <p:spPr>
          <a:xfrm>
            <a:off x="-3418" y="2144111"/>
            <a:ext cx="45719" cy="2230821"/>
          </a:xfrm>
          <a:prstGeom prst="rect">
            <a:avLst/>
          </a:prstGeom>
          <a:solidFill>
            <a:srgbClr val="A69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4F7F0B8F-36FD-2542-9491-FD81AA075564}"/>
              </a:ext>
            </a:extLst>
          </p:cNvPr>
          <p:cNvSpPr/>
          <p:nvPr userDrawn="1"/>
        </p:nvSpPr>
        <p:spPr>
          <a:xfrm flipH="1">
            <a:off x="-3420" y="4374933"/>
            <a:ext cx="45719" cy="787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B715866-B85C-B641-A0CD-A0D4AAFDB68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150128" y="285968"/>
            <a:ext cx="1365222" cy="4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accent1"/>
          </a:solidFill>
          <a:latin typeface="+mn-lt"/>
          <a:ea typeface="+mn-ea"/>
          <a:cs typeface="+mn-cs"/>
        </a:defRPr>
      </a:lvl1pPr>
      <a:lvl2pPr marL="38575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2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8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nlp.stanford.edu/IR-book/information-retrieval-book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ucene.apache.org/sol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connections.com/blog/2017/10/06/vespa-vs-lucene-initial-impressions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www.google.pl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inkedin.com/company/sages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www.facebook.com/sagesp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</a:t>
            </a:r>
            <a:r>
              <a:rPr lang="pl-PL" dirty="0" err="1"/>
              <a:t>Pęzik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947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158F1-F5DE-F74C-95A3-F672CAC8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0FAFF-6161-A64B-A09C-03A12824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10</a:t>
            </a:fld>
            <a:endParaRPr lang="pl-P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70D806-13F7-ED43-961D-20E285CE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317500"/>
            <a:ext cx="6978914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1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99BB-1D97-1141-9450-FB5E0F5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Problemy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01CE8-3202-114C-B8CB-01D971AF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Czas przeszukiwania wzrasta proporcjonalnie do liczby dokumentów w kolekcji</a:t>
            </a:r>
          </a:p>
          <a:p>
            <a:r>
              <a:rPr lang="en-PL" dirty="0"/>
              <a:t>W jakiej kolejności wyświetlać wyniki? Czy te, które zawierają dwa ciągi znaków z zapytania powinny być wyświetlane przed tymi które zawierają jedno (funkcje podobieństwa)?</a:t>
            </a:r>
          </a:p>
          <a:p>
            <a:r>
              <a:rPr lang="en-PL" dirty="0"/>
              <a:t>Jak normalizować dokumenty? Czy dokumenty zawierające różne formy morfologiczne terminu ‘samolot’ są równie ważne?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D21-8FC0-7345-93F3-9A616B73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CA463-9700-2A48-B5B9-3D8B28A5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605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E882-DAE1-6140-9916-2A82A0F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Odwrócony indeks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60002-D925-6241-9DE0-E51A1BC83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64612" cy="3263504"/>
          </a:xfrm>
        </p:spPr>
        <p:txBody>
          <a:bodyPr/>
          <a:lstStyle/>
          <a:p>
            <a:r>
              <a:rPr lang="pl-PL" dirty="0"/>
              <a:t>Struktura/ model danych, w której kluczami są znormalizowane słowa/ terminy/ elementy zawartości dokumentu a ich wartościami są wskazania dokumentów </a:t>
            </a:r>
          </a:p>
          <a:p>
            <a:r>
              <a:rPr lang="pl-PL" dirty="0"/>
              <a:t>Wyszukiwanie polega na przetworzeniu zapytania użytkownika na klucze (terminy) indeksu i odszukaniu i zwróceniu ich wartości </a:t>
            </a:r>
          </a:p>
          <a:p>
            <a:r>
              <a:rPr lang="pl-PL" dirty="0"/>
              <a:t>Zazwyczaj algorytmy wyszukiwania po takich kluczach są dużo szybsze niż sekwencyjne iteracje po liście dokumentów</a:t>
            </a:r>
          </a:p>
          <a:p>
            <a:r>
              <a:rPr lang="pl-PL" dirty="0"/>
              <a:t>Ważna jest równoczesna normalizacja terminów na poziomie indeksu i zapytań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C5584-ABBF-344D-B615-14458C56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3285C-10E7-AC46-B9E4-AEF41755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12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70D1E-3072-C548-BC42-BCECC31D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62" y="770933"/>
            <a:ext cx="2786775" cy="3830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80068B-71E8-CF48-A080-C34A824A3F8F}"/>
              </a:ext>
            </a:extLst>
          </p:cNvPr>
          <p:cNvSpPr/>
          <p:nvPr/>
        </p:nvSpPr>
        <p:spPr>
          <a:xfrm>
            <a:off x="6989875" y="4632723"/>
            <a:ext cx="1997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 err="1"/>
              <a:t>www.christianbook.com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5222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7C00-617E-F440-91A6-B038F064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200" dirty="0"/>
              <a:t>Prosty przykład odwróconego indeksu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E32F47-3676-114F-BDD6-8D2A9D3B9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012" y="991739"/>
            <a:ext cx="6498668" cy="40087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C6DC-A295-CD4B-93AC-698B58D3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DABD6-792B-984B-A6F0-6A00EDEA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247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0713-E43B-1840-AEC0-618344AC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Lematyzacja</a:t>
            </a:r>
            <a:r>
              <a:rPr lang="pl-PL" dirty="0"/>
              <a:t> za pomocą </a:t>
            </a:r>
            <a:r>
              <a:rPr lang="pl-PL" dirty="0" err="1"/>
              <a:t>SpaCy</a:t>
            </a:r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7F2A4C-A281-7146-8076-DF8F706FB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58471"/>
            <a:ext cx="7886700" cy="20693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C0DF9-F2D9-DE46-8EE2-22E850C6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0AEA0-7BF5-6D41-A709-E71C1B06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14</a:t>
            </a:fld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8F97-C518-9A4A-AFF0-60884FA487DF}"/>
              </a:ext>
            </a:extLst>
          </p:cNvPr>
          <p:cNvSpPr txBox="1"/>
          <p:nvPr/>
        </p:nvSpPr>
        <p:spPr>
          <a:xfrm>
            <a:off x="4572000" y="4439920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Moduł 3.2</a:t>
            </a:r>
          </a:p>
        </p:txBody>
      </p:sp>
    </p:spTree>
    <p:extLst>
      <p:ext uri="{BB962C8B-B14F-4D97-AF65-F5344CB8AC3E}">
        <p14:creationId xmlns:p14="http://schemas.microsoft.com/office/powerpoint/2010/main" val="99359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CA67-2FD5-4A44-BC94-9F8B18C9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Wyszukiwanie w odwróconym indeksie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E262-D56E-A746-B865-B7680203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8431D-3567-7740-9F4B-D964260E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15</a:t>
            </a:fld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33264-A316-784F-9D5E-492CEAA55D4B}"/>
              </a:ext>
            </a:extLst>
          </p:cNvPr>
          <p:cNvSpPr txBox="1"/>
          <p:nvPr/>
        </p:nvSpPr>
        <p:spPr>
          <a:xfrm>
            <a:off x="1116330" y="4331138"/>
            <a:ext cx="776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Indeks działa dość szybko, ale jego tworzenie i utrzymywanie to skomplikowane zadanie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0E877-C0C5-AE48-B723-65B71C7F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1092248"/>
            <a:ext cx="6899910" cy="32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668B-DF44-5443-A8A3-60011CEF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Zadania (6.1)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FB14F-406B-5A49-AB7A-C7E6A85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5C22-89CA-F244-B160-D8E3200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16</a:t>
            </a:fld>
            <a:endParaRPr lang="pl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CDBB4E-D99D-4C44-9C54-15CB8D9CD7AB}"/>
              </a:ext>
            </a:extLst>
          </p:cNvPr>
          <p:cNvSpPr txBox="1">
            <a:spLocks/>
          </p:cNvSpPr>
          <p:nvPr/>
        </p:nvSpPr>
        <p:spPr>
          <a:xfrm>
            <a:off x="506729" y="1115219"/>
            <a:ext cx="7744641" cy="333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8575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8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PL" dirty="0"/>
              <a:t>Trochę NLP w IR. </a:t>
            </a:r>
            <a:r>
              <a:rPr lang="pl-PL" dirty="0"/>
              <a:t>Pobierz pełne wersje artykułów ze zbioru </a:t>
            </a:r>
            <a:r>
              <a:rPr lang="pl-PL" dirty="0" err="1"/>
              <a:t>news_pl.jsonl</a:t>
            </a:r>
            <a:r>
              <a:rPr lang="pl-PL" dirty="0"/>
              <a:t>. Można użyć w tym celu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pypi.org</a:t>
            </a:r>
            <a:r>
              <a:rPr lang="pl-PL" dirty="0"/>
              <a:t>/</a:t>
            </a:r>
            <a:r>
              <a:rPr lang="pl-PL" dirty="0" err="1"/>
              <a:t>project</a:t>
            </a:r>
            <a:r>
              <a:rPr lang="pl-PL" dirty="0"/>
              <a:t>/boilerpy3/. Dla 1000 pierwszych stwórz </a:t>
            </a:r>
            <a:r>
              <a:rPr lang="en-PL" dirty="0"/>
              <a:t>odwrócony indeks w postaci słownika, ale z nazwami własnymi jako kluczami. </a:t>
            </a:r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28405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Instalacja i konfiguracja Apache </a:t>
            </a:r>
            <a:r>
              <a:rPr lang="pl-PL" dirty="0" err="1"/>
              <a:t>Solr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392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22B0-CA57-5642-AF01-7428284B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Skalowalne systemy 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166D0-D6F5-2846-8D91-8CD3C609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Apache </a:t>
            </a:r>
            <a:r>
              <a:rPr lang="pl-PL" dirty="0" err="1"/>
              <a:t>Solr</a:t>
            </a:r>
            <a:r>
              <a:rPr lang="pl-PL" dirty="0"/>
              <a:t> jest jednym z najpopularniejszych silników wyszukiwawczych, które można stosować do indeksowania i przeszukiwania bardzo dużych, stale aktualizowanych zbiorów dokumentów</a:t>
            </a:r>
          </a:p>
          <a:p>
            <a:pPr lvl="1"/>
            <a:r>
              <a:rPr lang="pl-PL" dirty="0"/>
              <a:t>Ostatnio b. popularny jest również  </a:t>
            </a:r>
            <a:r>
              <a:rPr lang="pl-PL" dirty="0" err="1"/>
              <a:t>Elastic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. Oba systemy opierają się na Apache </a:t>
            </a:r>
            <a:r>
              <a:rPr lang="pl-PL" dirty="0" err="1"/>
              <a:t>Lucene</a:t>
            </a:r>
            <a:r>
              <a:rPr lang="pl-PL" dirty="0"/>
              <a:t> i są zaimplementowane w języku Java</a:t>
            </a:r>
          </a:p>
          <a:p>
            <a:r>
              <a:rPr lang="pl-PL" dirty="0"/>
              <a:t>Oba systemy mogą być obsługiwane i odpytywane przez HTTP</a:t>
            </a:r>
          </a:p>
          <a:p>
            <a:r>
              <a:rPr lang="pl-PL" dirty="0"/>
              <a:t>W tej części modułu 6.1 spróbujemy skonfigurować instancję indeksu Apache </a:t>
            </a:r>
            <a:r>
              <a:rPr lang="pl-PL" dirty="0" err="1"/>
              <a:t>Solr</a:t>
            </a:r>
            <a:r>
              <a:rPr lang="pl-PL" dirty="0"/>
              <a:t> dla polskich danych a następnie dodać do niej kilkaset tys. dokumentów</a:t>
            </a:r>
          </a:p>
          <a:p>
            <a:r>
              <a:rPr lang="pl-PL" dirty="0"/>
              <a:t>Sprawdzimy też, w jaki sposób dokumenty są reprezentowane w indeksie</a:t>
            </a:r>
          </a:p>
          <a:p>
            <a:r>
              <a:rPr lang="pl-PL" dirty="0"/>
              <a:t>Następnie przejdziemy do zagadnień utrzymywania i odpytywania indeksu z poziomu </a:t>
            </a:r>
            <a:r>
              <a:rPr lang="pl-PL" dirty="0" err="1"/>
              <a:t>Pythona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1FA94-8442-194E-A62E-0DC5F068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A6D7D-12D7-0245-B526-A253362F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14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4534-1EF1-C34F-BD4A-813F29B2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Szybka instalacja Apache </a:t>
            </a:r>
            <a:r>
              <a:rPr lang="pl-PL" dirty="0" err="1"/>
              <a:t>Solr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C7F9-3748-1347-9ADD-7D3C0157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16692-8BDC-3242-A488-CB511FB3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19</a:t>
            </a:fld>
            <a:endParaRPr lang="pl-P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9E46C-575E-3547-882C-B3B5243A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33728"/>
            <a:ext cx="2849880" cy="3263504"/>
          </a:xfrm>
        </p:spPr>
        <p:txBody>
          <a:bodyPr/>
          <a:lstStyle/>
          <a:p>
            <a:r>
              <a:rPr lang="pl-PL" dirty="0"/>
              <a:t>Dla niecierpliwych:</a:t>
            </a:r>
          </a:p>
          <a:p>
            <a:endParaRPr lang="pl-PL" dirty="0"/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Instalujemy Javę</a:t>
            </a:r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Ściągamy spakowany katalog z </a:t>
            </a:r>
            <a:r>
              <a:rPr lang="pl-PL" dirty="0" err="1"/>
              <a:t>Solrem</a:t>
            </a:r>
            <a:r>
              <a:rPr lang="pl-PL" dirty="0"/>
              <a:t> (</a:t>
            </a:r>
            <a:r>
              <a:rPr lang="pl-PL" dirty="0" err="1"/>
              <a:t>solr_preconf</a:t>
            </a:r>
            <a:r>
              <a:rPr lang="pl-PL" dirty="0"/>
              <a:t>), w którym skonfigurowano już dwa indeksy: </a:t>
            </a:r>
            <a:r>
              <a:rPr lang="pl-PL" dirty="0" err="1"/>
              <a:t>news_pl</a:t>
            </a:r>
            <a:r>
              <a:rPr lang="pl-PL" dirty="0"/>
              <a:t>, </a:t>
            </a:r>
            <a:r>
              <a:rPr lang="pl-PL" dirty="0" err="1"/>
              <a:t>wiki_pl</a:t>
            </a:r>
            <a:endParaRPr lang="pl-PL" dirty="0"/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Uruchamiamy </a:t>
            </a:r>
            <a:r>
              <a:rPr lang="pl-PL" dirty="0" err="1"/>
              <a:t>Solra</a:t>
            </a:r>
            <a:endParaRPr lang="pl-PL" dirty="0"/>
          </a:p>
          <a:p>
            <a:pPr marL="857237" lvl="2" indent="-342900">
              <a:buFont typeface="+mj-lt"/>
              <a:buAutoNum type="arabicPeriod"/>
            </a:pP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08CD0-EBB3-9D41-99FF-C9579C0F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60" y="1233728"/>
            <a:ext cx="5931953" cy="27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4A04-406D-3B44-9654-38D2BB86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Indeksowanie </a:t>
            </a:r>
            <a:r>
              <a:rPr lang="en-GB" dirty="0" err="1"/>
              <a:t>i</a:t>
            </a:r>
            <a:r>
              <a:rPr lang="en-PL" dirty="0"/>
              <a:t> przeszukiwanie tekstu (6.1)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105F-D103-2842-8090-C90BED709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19"/>
            <a:ext cx="6758940" cy="3669506"/>
          </a:xfrm>
        </p:spPr>
        <p:txBody>
          <a:bodyPr>
            <a:normAutofit/>
          </a:bodyPr>
          <a:lstStyle/>
          <a:p>
            <a:r>
              <a:rPr lang="en-PL" dirty="0"/>
              <a:t>Wyszukiwarki pełnotesktowe to jedne z najstarszych typów systemów wymagających elementów przetwarzania języka naturalnego</a:t>
            </a:r>
          </a:p>
          <a:p>
            <a:r>
              <a:rPr lang="en-PL" dirty="0"/>
              <a:t>Tradycyjnie naukową stroną systemów wyszukiwawczych zajmuje się </a:t>
            </a:r>
            <a:r>
              <a:rPr lang="en-PL" dirty="0">
                <a:hlinkClick r:id="rId2"/>
              </a:rPr>
              <a:t>Information Retrieval</a:t>
            </a:r>
            <a:endParaRPr lang="en-PL" dirty="0"/>
          </a:p>
          <a:p>
            <a:r>
              <a:rPr lang="en-PL" dirty="0"/>
              <a:t>Zazwyczaj zbiory indeksowanych dokumentów są bardzo duże (miliony dokumentów), mogą być stale aktualizowane, co stwarza wysokie wymagania w zakresie: </a:t>
            </a:r>
          </a:p>
          <a:p>
            <a:pPr lvl="1"/>
            <a:r>
              <a:rPr lang="en-GB" dirty="0"/>
              <a:t>s</a:t>
            </a:r>
            <a:r>
              <a:rPr lang="en-PL" dirty="0"/>
              <a:t>kalowalności, stabilności, wersjonowania, redundancji, bezpieczeństwa danych itp. </a:t>
            </a:r>
          </a:p>
          <a:p>
            <a:pPr lvl="1"/>
            <a:r>
              <a:rPr lang="en-PL" dirty="0"/>
              <a:t>przewidywalności </a:t>
            </a:r>
            <a:r>
              <a:rPr lang="en-GB" dirty="0" err="1"/>
              <a:t>i</a:t>
            </a:r>
            <a:r>
              <a:rPr lang="en-PL" dirty="0"/>
              <a:t> transparentości wyników, np. </a:t>
            </a:r>
            <a:r>
              <a:rPr lang="en-GB" dirty="0"/>
              <a:t>d</a:t>
            </a:r>
            <a:r>
              <a:rPr lang="en-PL" dirty="0"/>
              <a:t>la kolekcji tekstów prawnych, czy naukowych może liczyć się pełne pokrycie (a nie sama prezycja)</a:t>
            </a:r>
            <a:r>
              <a:rPr lang="en-GB" dirty="0"/>
              <a:t>, </a:t>
            </a:r>
            <a:r>
              <a:rPr lang="en-PL" dirty="0"/>
              <a:t>kontrola jakości wyników/ języka zapytań itp,</a:t>
            </a:r>
          </a:p>
          <a:p>
            <a:endParaRPr lang="en-PL" dirty="0"/>
          </a:p>
        </p:txBody>
      </p:sp>
      <p:pic>
        <p:nvPicPr>
          <p:cNvPr id="2050" name="Picture 2" descr="Introduction to Information Retrieval">
            <a:extLst>
              <a:ext uri="{FF2B5EF4-FFF2-40B4-BE49-F238E27FC236}">
                <a16:creationId xmlns:a16="http://schemas.microsoft.com/office/drawing/2014/main" id="{C2DB108F-9B8A-3646-8BF7-72EA9852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69" y="1198880"/>
            <a:ext cx="1865031" cy="274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A3B-6762-FA4E-8C1C-AAC2F7B3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Konsola administracyjna (localhost:8983)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ECBF9A-389F-8947-9E25-98777D75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410" y="1370013"/>
            <a:ext cx="6341180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06BC-AFA6-074C-862C-7D707D51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FD58C-FD8C-FC49-8B7F-E374B0E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642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4534-1EF1-C34F-BD4A-813F29B2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silnika Apache </a:t>
            </a:r>
            <a:r>
              <a:rPr lang="pl-PL" dirty="0" err="1"/>
              <a:t>Solr</a:t>
            </a:r>
            <a:r>
              <a:rPr lang="pl-PL" dirty="0"/>
              <a:t> dla wnikliwych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C7F9-3748-1347-9ADD-7D3C0157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16692-8BDC-3242-A488-CB511FB3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21</a:t>
            </a:fld>
            <a:endParaRPr lang="pl-P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9E46C-575E-3547-882C-B3B5243A5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Krótka instrukcja:</a:t>
            </a:r>
          </a:p>
          <a:p>
            <a:endParaRPr lang="pl-PL" dirty="0"/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Instalujemy Javę</a:t>
            </a:r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Ściągamy paczkę z </a:t>
            </a:r>
            <a:r>
              <a:rPr lang="pl-PL" dirty="0" err="1"/>
              <a:t>Solrem</a:t>
            </a:r>
            <a:r>
              <a:rPr lang="pl-PL" dirty="0"/>
              <a:t> ze strony </a:t>
            </a:r>
            <a:r>
              <a:rPr lang="pl-PL" dirty="0">
                <a:hlinkClick r:id="rId2"/>
              </a:rPr>
              <a:t>https://lucene.apache.org/solr/</a:t>
            </a:r>
            <a:endParaRPr lang="pl-PL" dirty="0"/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Kopiujemy gotową konfigurację indeksu, w której zmieniono:</a:t>
            </a:r>
          </a:p>
          <a:p>
            <a:pPr lvl="2"/>
            <a:r>
              <a:rPr lang="pl-PL" dirty="0"/>
              <a:t>Plik </a:t>
            </a:r>
            <a:r>
              <a:rPr lang="pl-PL" dirty="0" err="1"/>
              <a:t>solrconfig.xml</a:t>
            </a:r>
            <a:endParaRPr lang="pl-PL" dirty="0"/>
          </a:p>
          <a:p>
            <a:pPr lvl="2"/>
            <a:r>
              <a:rPr lang="pl-PL" dirty="0"/>
              <a:t>Plik </a:t>
            </a:r>
            <a:r>
              <a:rPr lang="pl-PL" dirty="0" err="1"/>
              <a:t>schema.xml</a:t>
            </a:r>
            <a:endParaRPr lang="pl-PL" dirty="0"/>
          </a:p>
          <a:p>
            <a:pPr marL="600069" lvl="1" indent="-342900">
              <a:buFont typeface="+mj-lt"/>
              <a:buAutoNum type="arabicPeriod"/>
            </a:pPr>
            <a:r>
              <a:rPr lang="pl-PL" dirty="0"/>
              <a:t>Uruchamiamy </a:t>
            </a:r>
            <a:r>
              <a:rPr lang="pl-PL" dirty="0" err="1"/>
              <a:t>Solra</a:t>
            </a:r>
            <a:endParaRPr lang="pl-PL" dirty="0"/>
          </a:p>
          <a:p>
            <a:pPr marL="857237" lvl="2" indent="-34290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6419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4534-1EF1-C34F-BD4A-813F29B2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Instalacja silnika Apache </a:t>
            </a:r>
            <a:r>
              <a:rPr lang="pl-PL" dirty="0" err="1"/>
              <a:t>Solr</a:t>
            </a:r>
            <a:r>
              <a:rPr lang="pl-PL" dirty="0"/>
              <a:t> dla wnikliwych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89EE5-8DAC-BA44-9E6F-AC6606913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90" y="1341514"/>
            <a:ext cx="7958840" cy="35027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C7F9-3748-1347-9ADD-7D3C0157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16692-8BDC-3242-A488-CB511FB3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895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7096-0C43-9847-9863-ED1BE2D5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dedykowanego indeksu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62F4-4B7C-8545-8F4C-D7D9E9B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Kopiujemy w całości katalog </a:t>
            </a:r>
            <a:r>
              <a:rPr lang="pl-PL" dirty="0" err="1"/>
              <a:t>news_pl</a:t>
            </a:r>
            <a:r>
              <a:rPr lang="pl-PL" dirty="0"/>
              <a:t> do nowego katalogu: </a:t>
            </a:r>
          </a:p>
          <a:p>
            <a:endParaRPr lang="pl-PL" dirty="0"/>
          </a:p>
          <a:p>
            <a:pPr marL="257169" lvl="1" indent="0">
              <a:buNone/>
            </a:pPr>
            <a:r>
              <a:rPr lang="pl-PL" dirty="0"/>
              <a:t>!</a:t>
            </a:r>
            <a:r>
              <a:rPr lang="pl-PL" dirty="0" err="1"/>
              <a:t>cp</a:t>
            </a:r>
            <a:r>
              <a:rPr lang="pl-PL" dirty="0"/>
              <a:t> -R </a:t>
            </a:r>
            <a:r>
              <a:rPr lang="pl-PL" dirty="0" err="1"/>
              <a:t>news_pl</a:t>
            </a:r>
            <a:r>
              <a:rPr lang="pl-PL" dirty="0"/>
              <a:t> ./solr-8.7.0/</a:t>
            </a:r>
            <a:r>
              <a:rPr lang="pl-PL" dirty="0" err="1"/>
              <a:t>server</a:t>
            </a:r>
            <a:r>
              <a:rPr lang="pl-PL" dirty="0"/>
              <a:t>/</a:t>
            </a:r>
            <a:r>
              <a:rPr lang="pl-PL" dirty="0" err="1"/>
              <a:t>solr</a:t>
            </a:r>
            <a:r>
              <a:rPr lang="pl-PL" dirty="0"/>
              <a:t>/</a:t>
            </a:r>
          </a:p>
          <a:p>
            <a:pPr marL="257169" lvl="1" indent="0">
              <a:buNone/>
            </a:pPr>
            <a:endParaRPr lang="pl-PL" dirty="0"/>
          </a:p>
          <a:p>
            <a:r>
              <a:rPr lang="pl-PL" dirty="0"/>
              <a:t>Katalog ten zawiera konfigurację indeksu dla kolekcji w j. polskim, którą będziemy się posługiwali w kolejnych przykładach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8AC4D-DEEF-1A4E-B0DD-9E311FBA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E6EEE-CC6F-C045-941E-5851DB4F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636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35C-E925-C444-9AB3-241E472E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Uruchamianie Solra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253F4-2469-3E44-AD51-59AEE58E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0043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Uruchamiany instancję </a:t>
            </a:r>
            <a:r>
              <a:rPr lang="pl-PL" dirty="0" err="1"/>
              <a:t>Solra</a:t>
            </a:r>
            <a:r>
              <a:rPr lang="pl-PL" dirty="0"/>
              <a:t> komendą systemową:</a:t>
            </a:r>
          </a:p>
          <a:p>
            <a:pPr marL="0" indent="0">
              <a:buNone/>
            </a:pPr>
            <a:endParaRPr lang="pl-PL" dirty="0"/>
          </a:p>
          <a:p>
            <a:pPr lvl="1"/>
            <a:r>
              <a:rPr lang="en-GB" dirty="0"/>
              <a:t>./solr-8.7.0/bin/</a:t>
            </a:r>
            <a:r>
              <a:rPr lang="en-GB" dirty="0" err="1"/>
              <a:t>solr</a:t>
            </a:r>
            <a:r>
              <a:rPr lang="en-GB" dirty="0"/>
              <a:t> start –Xmx2g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Uruchamianie</a:t>
            </a:r>
            <a:r>
              <a:rPr lang="en-GB" dirty="0"/>
              <a:t> w Google </a:t>
            </a:r>
            <a:r>
              <a:rPr lang="en-GB" dirty="0" err="1"/>
              <a:t>Colab</a:t>
            </a:r>
            <a:r>
              <a:rPr lang="en-GB" dirty="0"/>
              <a:t>: </a:t>
            </a:r>
          </a:p>
          <a:p>
            <a:pPr marL="257169" lvl="1" indent="0">
              <a:buNone/>
            </a:pPr>
            <a:endParaRPr lang="en-GB" dirty="0"/>
          </a:p>
          <a:p>
            <a:pPr lvl="2"/>
            <a:r>
              <a:rPr lang="en-GB" dirty="0"/>
              <a:t>!/content/solr-8.7.0/bin/</a:t>
            </a:r>
            <a:r>
              <a:rPr lang="en-GB" dirty="0" err="1"/>
              <a:t>solr</a:t>
            </a:r>
            <a:r>
              <a:rPr lang="en-GB" dirty="0"/>
              <a:t> start –force # </a:t>
            </a:r>
            <a:r>
              <a:rPr lang="en-GB" dirty="0" err="1"/>
              <a:t>Działa</a:t>
            </a:r>
            <a:r>
              <a:rPr lang="en-GB" dirty="0"/>
              <a:t>, ale bez </a:t>
            </a:r>
            <a:r>
              <a:rPr lang="en-GB" dirty="0" err="1"/>
              <a:t>konsoli</a:t>
            </a:r>
            <a:r>
              <a:rPr lang="en-GB" dirty="0"/>
              <a:t> </a:t>
            </a:r>
            <a:r>
              <a:rPr lang="en-GB" dirty="0" err="1"/>
              <a:t>webowej</a:t>
            </a:r>
            <a:endParaRPr lang="en-GB" dirty="0"/>
          </a:p>
          <a:p>
            <a:pPr marL="257169" lvl="1" indent="0">
              <a:buNone/>
            </a:pPr>
            <a:endParaRPr lang="en-GB" dirty="0"/>
          </a:p>
          <a:p>
            <a:r>
              <a:rPr lang="en-GB" dirty="0" err="1"/>
              <a:t>Zatrzymujemy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./solr-8.7.0/bin/</a:t>
            </a:r>
            <a:r>
              <a:rPr lang="en-GB" dirty="0" err="1"/>
              <a:t>solr</a:t>
            </a:r>
            <a:r>
              <a:rPr lang="en-GB" dirty="0"/>
              <a:t> stop -all</a:t>
            </a:r>
            <a:endParaRPr lang="pl-PL" dirty="0"/>
          </a:p>
          <a:p>
            <a:pPr lvl="1"/>
            <a:endParaRPr lang="pl-PL" dirty="0"/>
          </a:p>
          <a:p>
            <a:r>
              <a:rPr lang="en-GB" dirty="0" err="1"/>
              <a:t>Konsola</a:t>
            </a:r>
            <a:r>
              <a:rPr lang="en-GB" dirty="0"/>
              <a:t> </a:t>
            </a:r>
            <a:r>
              <a:rPr lang="en-GB" dirty="0" err="1"/>
              <a:t>administracyjna</a:t>
            </a:r>
            <a:r>
              <a:rPr lang="en-GB" dirty="0"/>
              <a:t> jest </a:t>
            </a:r>
            <a:r>
              <a:rPr lang="en-GB" dirty="0" err="1"/>
              <a:t>dostępna</a:t>
            </a:r>
            <a:r>
              <a:rPr lang="en-GB" dirty="0"/>
              <a:t> pod </a:t>
            </a:r>
            <a:r>
              <a:rPr lang="en-GB" dirty="0" err="1"/>
              <a:t>adresem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http://localhost:8983/</a:t>
            </a:r>
            <a:r>
              <a:rPr lang="en-GB" dirty="0" err="1"/>
              <a:t>solr</a:t>
            </a:r>
            <a:r>
              <a:rPr lang="en-GB" dirty="0"/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369853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A3B-6762-FA4E-8C1C-AAC2F7B3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Konsola administracyjna (localhost:8983)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ECBF9A-389F-8947-9E25-98777D75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410" y="1370013"/>
            <a:ext cx="6341180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06BC-AFA6-074C-862C-7D707D51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FD58C-FD8C-FC49-8B7F-E374B0E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76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35C-E925-C444-9AB3-241E472E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Tworzenie nowego </a:t>
            </a:r>
            <a:r>
              <a:rPr lang="en-PL"/>
              <a:t>indeksu (ang. core</a:t>
            </a:r>
            <a:r>
              <a:rPr lang="en-PL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B9BB8-D1BD-F14D-BB2F-82C94B78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289" y="1369219"/>
            <a:ext cx="487742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D3B8-6D57-154B-92D7-FFE3AF8E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Modyfikacja pliku solrconfig.xml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7FC2-0B3B-1F46-8F4F-682C2012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Edytujemy</a:t>
            </a:r>
            <a:r>
              <a:rPr lang="en-GB" dirty="0"/>
              <a:t> </a:t>
            </a:r>
            <a:r>
              <a:rPr lang="en-GB" dirty="0" err="1"/>
              <a:t>plik</a:t>
            </a:r>
            <a:r>
              <a:rPr lang="en-GB" dirty="0"/>
              <a:t> </a:t>
            </a:r>
            <a:r>
              <a:rPr lang="en-GB" dirty="0" err="1"/>
              <a:t>konfiguracji</a:t>
            </a:r>
            <a:r>
              <a:rPr lang="en-GB" dirty="0"/>
              <a:t> </a:t>
            </a:r>
            <a:r>
              <a:rPr lang="en-GB" dirty="0" err="1"/>
              <a:t>indeksu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./solr-8.7.0/server/</a:t>
            </a:r>
            <a:r>
              <a:rPr lang="en-GB" dirty="0" err="1"/>
              <a:t>solr</a:t>
            </a:r>
            <a:r>
              <a:rPr lang="en-GB" dirty="0"/>
              <a:t>/</a:t>
            </a:r>
            <a:r>
              <a:rPr lang="en-GB" dirty="0" err="1"/>
              <a:t>news_pl</a:t>
            </a:r>
            <a:r>
              <a:rPr lang="en-GB" dirty="0"/>
              <a:t>/s</a:t>
            </a:r>
            <a:r>
              <a:rPr lang="en-PL" dirty="0"/>
              <a:t>olrconfig.xml</a:t>
            </a:r>
          </a:p>
          <a:p>
            <a:r>
              <a:rPr lang="en-PL" dirty="0"/>
              <a:t>W ten sposób wczytujemy m.in bibliotekę ze słownikiem morfologicznym dla j. polskiego:</a:t>
            </a:r>
          </a:p>
          <a:p>
            <a:endParaRPr lang="en-PL" dirty="0"/>
          </a:p>
          <a:p>
            <a:pPr lvl="1"/>
            <a:r>
              <a:rPr lang="en-GB" dirty="0"/>
              <a:t>lucene-analyzers-morfologik-8.7.0.jar</a:t>
            </a:r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73A2C-6F6D-AD4F-A53A-F65C983A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3132984"/>
            <a:ext cx="71151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B1DF-ECAD-BC4D-B7D6-C02C601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 schematu danych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A54F-1B3F-534B-ABCB-83050549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B7A96-88EC-5F45-A8E7-EDF6736E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28</a:t>
            </a:fld>
            <a:endParaRPr lang="pl-P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B8F6D7-167F-EC4A-986E-A0B100EA23C2}"/>
              </a:ext>
            </a:extLst>
          </p:cNvPr>
          <p:cNvSpPr txBox="1">
            <a:spLocks/>
          </p:cNvSpPr>
          <p:nvPr/>
        </p:nvSpPr>
        <p:spPr>
          <a:xfrm>
            <a:off x="628650" y="1032583"/>
            <a:ext cx="7886700" cy="74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8575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8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Edytujemy</a:t>
            </a:r>
            <a:r>
              <a:rPr lang="en-GB" dirty="0"/>
              <a:t> </a:t>
            </a:r>
            <a:r>
              <a:rPr lang="en-GB" dirty="0" err="1"/>
              <a:t>plik</a:t>
            </a:r>
            <a:r>
              <a:rPr lang="en-GB" dirty="0"/>
              <a:t> </a:t>
            </a:r>
            <a:r>
              <a:rPr lang="en-GB" dirty="0" err="1"/>
              <a:t>konfiguracji</a:t>
            </a:r>
            <a:r>
              <a:rPr lang="en-GB" dirty="0"/>
              <a:t> </a:t>
            </a:r>
            <a:r>
              <a:rPr lang="en-GB" dirty="0" err="1"/>
              <a:t>indeksu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./solr-8.7.0/server/</a:t>
            </a:r>
            <a:r>
              <a:rPr lang="en-GB" dirty="0" err="1"/>
              <a:t>solr</a:t>
            </a:r>
            <a:r>
              <a:rPr lang="en-GB" dirty="0"/>
              <a:t>/</a:t>
            </a:r>
            <a:r>
              <a:rPr lang="en-GB" dirty="0" err="1"/>
              <a:t>news_pl</a:t>
            </a:r>
            <a:r>
              <a:rPr lang="en-GB" dirty="0"/>
              <a:t>/</a:t>
            </a:r>
            <a:r>
              <a:rPr lang="pl-PL" dirty="0" err="1"/>
              <a:t>schema.xml</a:t>
            </a:r>
            <a:endParaRPr lang="pl-PL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79B18-8447-5841-8BBA-65B4A7C7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684318"/>
            <a:ext cx="8515350" cy="30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5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AE70-E7E2-F048-ABD3-69EAF0DD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Definicja analizatora dla indeksu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zapytań</a:t>
            </a:r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FE059-8863-194E-80F5-79F8DA2A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273126"/>
            <a:ext cx="7743825" cy="178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5E396-4D7B-8747-B748-DD0B6168FFDE}"/>
              </a:ext>
            </a:extLst>
          </p:cNvPr>
          <p:cNvSpPr txBox="1"/>
          <p:nvPr/>
        </p:nvSpPr>
        <p:spPr>
          <a:xfrm>
            <a:off x="628650" y="4347640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./solr-8.7.0/server/</a:t>
            </a:r>
            <a:r>
              <a:rPr lang="en-GB" dirty="0" err="1"/>
              <a:t>solr</a:t>
            </a:r>
            <a:r>
              <a:rPr lang="en-GB" dirty="0"/>
              <a:t>/</a:t>
            </a:r>
            <a:r>
              <a:rPr lang="en-GB" dirty="0" err="1"/>
              <a:t>news_pl</a:t>
            </a:r>
            <a:r>
              <a:rPr lang="en-GB" dirty="0"/>
              <a:t>/</a:t>
            </a:r>
            <a:r>
              <a:rPr lang="pl-PL" dirty="0" err="1"/>
              <a:t>schema.xml</a:t>
            </a: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399A2-6B92-1B40-A4AA-F44C83BC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85729"/>
            <a:ext cx="7743825" cy="4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FFC-3202-6747-919D-CF3E232A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Systemy wyszukiwawcze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53754-BBBA-FC4A-BE73-94AB5772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Ekspert NLP powinien mieć podstawową wiedzę nt. co najmniej jednego‚ tradycyjnego’ silnika wyszukiwania </a:t>
            </a:r>
            <a:r>
              <a:rPr lang="pl-PL" dirty="0" err="1"/>
              <a:t>pełnotekstowego</a:t>
            </a:r>
            <a:r>
              <a:rPr lang="pl-PL" dirty="0"/>
              <a:t>, który można skonfigurować dla danych wielojęzycznych, w tym polskich i wzbogacić o </a:t>
            </a:r>
            <a:r>
              <a:rPr lang="pl-PL" dirty="0" err="1"/>
              <a:t>anotacje</a:t>
            </a:r>
            <a:r>
              <a:rPr lang="pl-PL" dirty="0"/>
              <a:t> NLP</a:t>
            </a:r>
          </a:p>
          <a:p>
            <a:r>
              <a:rPr lang="pl-PL" dirty="0"/>
              <a:t>Metody budowy systemów wyszukiwawczych oparte na bardziej współczesnych metodach tworzenia reprezentacji semantycznych zdań, pozwalające na wyszukiwanie międzyjęzykowe są przedstawione w Module 8 kursu</a:t>
            </a:r>
          </a:p>
          <a:p>
            <a:r>
              <a:rPr lang="pl-PL" dirty="0"/>
              <a:t>Niektóre najnowsze rozwiązania oparte na wektorowych reprezentacjach znaczenia nie spełniają w pełni w/w wymagań, np. tradycyjnej kontroli nad składnią zapytań, uwzględnienie w składni zapytań metadanych itp.</a:t>
            </a:r>
          </a:p>
          <a:p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2898-9B78-374A-A838-73552F26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9C1F-5AE7-A34F-B575-B7BEEA34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22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Indeksowanie kolekcji dokumentów z poziomu </a:t>
            </a:r>
            <a:r>
              <a:rPr lang="pl-PL" dirty="0" err="1"/>
              <a:t>Pythona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944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7863-D90B-3F49-8DE0-0DA3618F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767"/>
            <a:ext cx="7886700" cy="994172"/>
          </a:xfrm>
        </p:spPr>
        <p:txBody>
          <a:bodyPr>
            <a:normAutofit/>
          </a:bodyPr>
          <a:lstStyle/>
          <a:p>
            <a:r>
              <a:rPr lang="pl-PL" sz="2200" dirty="0"/>
              <a:t>Indeksowanie dokumentów z poziomu </a:t>
            </a:r>
            <a:r>
              <a:rPr lang="pl-PL" sz="2200" dirty="0" err="1"/>
              <a:t>Pythona</a:t>
            </a:r>
            <a:r>
              <a:rPr lang="pl-PL" sz="2200" dirty="0"/>
              <a:t>/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6170-23C6-1949-88AB-87DA531E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0544-121B-394F-A6BA-052CFEB9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31</a:t>
            </a:fld>
            <a:endParaRPr lang="pl-PL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05F3D3-670D-8244-9A29-2A98E72D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557715"/>
            <a:ext cx="7886700" cy="28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7863-D90B-3F49-8DE0-0DA3618F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767"/>
            <a:ext cx="7886700" cy="994172"/>
          </a:xfrm>
        </p:spPr>
        <p:txBody>
          <a:bodyPr>
            <a:normAutofit/>
          </a:bodyPr>
          <a:lstStyle/>
          <a:p>
            <a:r>
              <a:rPr lang="pl-PL" sz="2200" dirty="0"/>
              <a:t>Indeksowanie dokumentów z poziomu </a:t>
            </a:r>
            <a:r>
              <a:rPr lang="pl-PL" sz="2200" dirty="0" err="1"/>
              <a:t>Pythona</a:t>
            </a:r>
            <a:r>
              <a:rPr lang="pl-PL" sz="2200" dirty="0"/>
              <a:t>/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6170-23C6-1949-88AB-87DA531E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0544-121B-394F-A6BA-052CFEB9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32</a:t>
            </a:fld>
            <a:endParaRPr lang="pl-P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7616F0-6563-334C-9530-9C740835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714612"/>
            <a:ext cx="7886700" cy="25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1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919-C0B3-EA49-90E4-CA83E9B9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Usuwanie wszystkich dokumentów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CA6E1-501A-5144-8C87-3A7FBE8D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52463-21E4-894F-8714-2F69A7F3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33</a:t>
            </a:fld>
            <a:endParaRPr lang="pl-P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9A984-722D-F74E-889F-510C1F58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964960"/>
            <a:ext cx="7886700" cy="20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2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8C6E-4CF3-474F-A574-BBE82939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Indeksowanie 1 dokumentu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A4921-D481-6A47-B14F-5CB7FF05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B1BFA-1DBC-1D49-8389-C79CADD5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34</a:t>
            </a:fld>
            <a:endParaRPr lang="pl-P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748FFC-2E35-F247-9F10-9DBA281F2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86485"/>
            <a:ext cx="522719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0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3B2-8922-0446-B55B-B30CCCE9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Indeksowanie 100 tys. dokumentów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D4A17-C125-5E4F-92D6-BCBECFDF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320B4-CE94-FA46-9483-9D2D8831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35</a:t>
            </a:fld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05859-2467-654E-8198-4ACB6A736AFC}"/>
              </a:ext>
            </a:extLst>
          </p:cNvPr>
          <p:cNvSpPr txBox="1"/>
          <p:nvPr/>
        </p:nvSpPr>
        <p:spPr>
          <a:xfrm>
            <a:off x="3889010" y="4628764"/>
            <a:ext cx="7195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Indeksowanie powinno zająć maks. kilkadziesiąt sekund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580B23-2CA4-6C49-8268-B5128C12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74885"/>
            <a:ext cx="5227198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6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A3B-6762-FA4E-8C1C-AAC2F7B3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Widok indeksu w konsoli (localhost:8983)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ECBF9A-389F-8947-9E25-98777D75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410" y="1370013"/>
            <a:ext cx="6341180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06BC-AFA6-074C-862C-7D707D51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FD58C-FD8C-FC49-8B7F-E374B0E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98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6B65-0E2C-2141-BD3E-9DEA1DA5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Zapytanie o wszystkie dokumenty *:*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615DC-6C11-CE41-A035-085B7D90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922" y="1370013"/>
            <a:ext cx="4996155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E47F-1499-6540-BF36-E928E1DE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B78F7-07ED-C045-BD01-102F5912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257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AE70-E7E2-F048-ABD3-69EAF0DD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Definicja analizatora dla indeksu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zapytań</a:t>
            </a:r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FE059-8863-194E-80F5-79F8DA2A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273126"/>
            <a:ext cx="7743825" cy="178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5E396-4D7B-8747-B748-DD0B6168FFDE}"/>
              </a:ext>
            </a:extLst>
          </p:cNvPr>
          <p:cNvSpPr txBox="1"/>
          <p:nvPr/>
        </p:nvSpPr>
        <p:spPr>
          <a:xfrm>
            <a:off x="628650" y="4347640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./solr-8.7.0/server/</a:t>
            </a:r>
            <a:r>
              <a:rPr lang="en-GB" dirty="0" err="1"/>
              <a:t>solr</a:t>
            </a:r>
            <a:r>
              <a:rPr lang="en-GB" dirty="0"/>
              <a:t>/</a:t>
            </a:r>
            <a:r>
              <a:rPr lang="en-GB" dirty="0" err="1"/>
              <a:t>news_pl</a:t>
            </a:r>
            <a:r>
              <a:rPr lang="en-GB" dirty="0"/>
              <a:t>/</a:t>
            </a:r>
            <a:r>
              <a:rPr lang="pl-PL" dirty="0" err="1"/>
              <a:t>schema.xml</a:t>
            </a: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13551-BBCC-C948-8F6A-BE215006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9362"/>
            <a:ext cx="7743825" cy="4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640B-6886-E541-9419-55DACB38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000" dirty="0"/>
              <a:t>Test analizatorów skonfigurowanych w schema.xml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639E5-6308-F848-96EE-1CC33E9E2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534" y="1103127"/>
            <a:ext cx="5430289" cy="3600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FABF27-CD15-AC44-B37D-C720AE3DEFD1}"/>
              </a:ext>
            </a:extLst>
          </p:cNvPr>
          <p:cNvSpPr/>
          <p:nvPr/>
        </p:nvSpPr>
        <p:spPr>
          <a:xfrm>
            <a:off x="2286000" y="4706965"/>
            <a:ext cx="6035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http://localhost:8983/</a:t>
            </a:r>
            <a:r>
              <a:rPr lang="pl-PL" dirty="0" err="1"/>
              <a:t>solr</a:t>
            </a:r>
            <a:r>
              <a:rPr lang="pl-PL" dirty="0"/>
              <a:t>/#/</a:t>
            </a:r>
            <a:r>
              <a:rPr lang="pl-PL" dirty="0" err="1"/>
              <a:t>news_pl</a:t>
            </a:r>
            <a:r>
              <a:rPr lang="pl-PL" dirty="0"/>
              <a:t>/</a:t>
            </a:r>
            <a:r>
              <a:rPr lang="pl-PL" dirty="0" err="1"/>
              <a:t>analysis</a:t>
            </a: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8F9B-A683-F748-8192-CB39901BE21F}"/>
              </a:ext>
            </a:extLst>
          </p:cNvPr>
          <p:cNvSpPr txBox="1"/>
          <p:nvPr/>
        </p:nvSpPr>
        <p:spPr>
          <a:xfrm>
            <a:off x="6431280" y="1103127"/>
            <a:ext cx="257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 produkcyjnych </a:t>
            </a:r>
            <a:r>
              <a:rPr lang="pl-PL" sz="1400" dirty="0" err="1"/>
              <a:t>użyciach</a:t>
            </a:r>
            <a:r>
              <a:rPr lang="pl-PL" sz="1400" dirty="0"/>
              <a:t> może być konieczne napisanie własnego analizatora.</a:t>
            </a:r>
          </a:p>
        </p:txBody>
      </p:sp>
    </p:spTree>
    <p:extLst>
      <p:ext uri="{BB962C8B-B14F-4D97-AF65-F5344CB8AC3E}">
        <p14:creationId xmlns:p14="http://schemas.microsoft.com/office/powerpoint/2010/main" val="426279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2DD6-1828-894E-918D-756D3DD9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Czego nauczymy się w tym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6B6A-39D1-C34A-A33F-462D7019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369219"/>
            <a:ext cx="8188960" cy="3500434"/>
          </a:xfrm>
        </p:spPr>
        <p:txBody>
          <a:bodyPr>
            <a:normAutofit/>
          </a:bodyPr>
          <a:lstStyle/>
          <a:p>
            <a:r>
              <a:rPr lang="en-PL" dirty="0"/>
              <a:t>Wprowadzenie do tematyki indeksowania </a:t>
            </a:r>
            <a:r>
              <a:rPr lang="en-GB" dirty="0"/>
              <a:t>i</a:t>
            </a:r>
            <a:r>
              <a:rPr lang="en-PL" dirty="0"/>
              <a:t> przeszukiwania dokumentów</a:t>
            </a:r>
          </a:p>
          <a:p>
            <a:pPr lvl="1"/>
            <a:r>
              <a:rPr lang="en-PL" dirty="0"/>
              <a:t>Przeszukiwanie sekwencyjne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PL" dirty="0"/>
              <a:t>odwrócony indeks</a:t>
            </a:r>
          </a:p>
          <a:p>
            <a:r>
              <a:rPr lang="en-PL" dirty="0"/>
              <a:t>Przykład użycia Apache Solr + NLP</a:t>
            </a:r>
          </a:p>
          <a:p>
            <a:pPr lvl="1"/>
            <a:r>
              <a:rPr lang="en-PL" dirty="0"/>
              <a:t>Wyszukiwanie pełnotekstowe w milionach dokumentów, potencjalnie w różnych języka	</a:t>
            </a:r>
          </a:p>
          <a:p>
            <a:pPr lvl="1"/>
            <a:r>
              <a:rPr lang="en-PL" dirty="0"/>
              <a:t>Instalacja, definiowanie schematu, konfiguracja indeksu dla języka polskiego i angielskiego</a:t>
            </a:r>
          </a:p>
          <a:p>
            <a:pPr lvl="1"/>
            <a:r>
              <a:rPr lang="en-GB" dirty="0" err="1"/>
              <a:t>Indeksowanie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tekstowych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PL" dirty="0"/>
              <a:t>odpytywanie indeksu z poziomu Pythona</a:t>
            </a:r>
          </a:p>
          <a:p>
            <a:pPr lvl="1"/>
            <a:r>
              <a:rPr lang="en-PL" dirty="0"/>
              <a:t>Analiza tekstu, uwzględnienie lematyzacji</a:t>
            </a:r>
          </a:p>
          <a:p>
            <a:pPr lvl="1"/>
            <a:r>
              <a:rPr lang="en-GB" dirty="0" err="1"/>
              <a:t>Wzbogacanie</a:t>
            </a:r>
            <a:r>
              <a:rPr lang="en-GB" dirty="0"/>
              <a:t> </a:t>
            </a:r>
            <a:r>
              <a:rPr lang="en-GB" dirty="0" err="1"/>
              <a:t>ideksu</a:t>
            </a:r>
            <a:r>
              <a:rPr lang="en-GB" dirty="0"/>
              <a:t> </a:t>
            </a:r>
            <a:r>
              <a:rPr lang="en-GB" dirty="0" err="1"/>
              <a:t>anotacjami</a:t>
            </a:r>
            <a:r>
              <a:rPr lang="en-GB" dirty="0"/>
              <a:t> NLP (</a:t>
            </a:r>
            <a:r>
              <a:rPr lang="en-GB" dirty="0" err="1"/>
              <a:t>nazwy</a:t>
            </a:r>
            <a:r>
              <a:rPr lang="en-GB" dirty="0"/>
              <a:t> </a:t>
            </a:r>
            <a:r>
              <a:rPr lang="en-GB" dirty="0" err="1"/>
              <a:t>własne</a:t>
            </a:r>
            <a:r>
              <a:rPr lang="en-GB" dirty="0"/>
              <a:t>, </a:t>
            </a:r>
            <a:r>
              <a:rPr lang="en-GB" dirty="0" err="1"/>
              <a:t>kategorie</a:t>
            </a:r>
            <a:r>
              <a:rPr lang="en-GB" dirty="0"/>
              <a:t>)</a:t>
            </a:r>
            <a:endParaRPr lang="en-PL" dirty="0"/>
          </a:p>
          <a:p>
            <a:pPr lvl="1"/>
            <a:r>
              <a:rPr lang="en-PL" dirty="0"/>
              <a:t>Przykłady składni zapytań pełnotekstowych, filtry metadanych, agregacja faset</a:t>
            </a:r>
          </a:p>
          <a:p>
            <a:pPr lvl="1"/>
            <a:r>
              <a:rPr lang="en-PL" dirty="0"/>
              <a:t>Tradycyjne funkcje podobieństwa dokumentów/ zapytań na przykładzie BM-25</a:t>
            </a:r>
          </a:p>
          <a:p>
            <a:pPr lvl="1"/>
            <a:r>
              <a:rPr lang="en-PL" dirty="0"/>
              <a:t>Ewaluacja jakości wyszukiwania: precyzja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pokrycie</a:t>
            </a:r>
            <a:r>
              <a:rPr lang="en-GB" dirty="0"/>
              <a:t> w IR</a:t>
            </a:r>
          </a:p>
          <a:p>
            <a:pPr lvl="1"/>
            <a:r>
              <a:rPr lang="en-GB" dirty="0" err="1"/>
              <a:t>Kiedy</a:t>
            </a:r>
            <a:r>
              <a:rPr lang="en-GB" dirty="0"/>
              <a:t> </a:t>
            </a:r>
            <a:r>
              <a:rPr lang="en-GB" dirty="0" err="1"/>
              <a:t>potrzeba</a:t>
            </a:r>
            <a:r>
              <a:rPr lang="en-GB" dirty="0"/>
              <a:t> </a:t>
            </a:r>
            <a:r>
              <a:rPr lang="en-GB" dirty="0" err="1"/>
              <a:t>czegoś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klasyczny</a:t>
            </a:r>
            <a:r>
              <a:rPr lang="en-GB" dirty="0"/>
              <a:t> system IR, np. LABERT, LASER, FAISS? (</a:t>
            </a:r>
            <a:r>
              <a:rPr lang="en-GB" dirty="0" err="1"/>
              <a:t>Moduł</a:t>
            </a:r>
            <a:r>
              <a:rPr lang="en-GB" dirty="0"/>
              <a:t> 8)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6026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668B-DF44-5443-A8A3-60011CEF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Zadania (6.1)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FB14F-406B-5A49-AB7A-C7E6A85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5C22-89CA-F244-B160-D8E3200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40</a:t>
            </a:fld>
            <a:endParaRPr lang="pl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CDBB4E-D99D-4C44-9C54-15CB8D9CD7AB}"/>
              </a:ext>
            </a:extLst>
          </p:cNvPr>
          <p:cNvSpPr txBox="1">
            <a:spLocks/>
          </p:cNvSpPr>
          <p:nvPr/>
        </p:nvSpPr>
        <p:spPr>
          <a:xfrm>
            <a:off x="506730" y="1115219"/>
            <a:ext cx="4207510" cy="326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8575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8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 </a:t>
            </a:r>
            <a:r>
              <a:rPr lang="en-GB" dirty="0" err="1"/>
              <a:t>pliku</a:t>
            </a:r>
            <a:r>
              <a:rPr lang="en-GB" dirty="0"/>
              <a:t> </a:t>
            </a:r>
            <a:r>
              <a:rPr lang="en-GB" dirty="0" err="1"/>
              <a:t>wiki_pl.jsonl</a:t>
            </a:r>
            <a:r>
              <a:rPr lang="en-GB" dirty="0"/>
              <a:t> </a:t>
            </a:r>
            <a:r>
              <a:rPr lang="en-GB" dirty="0" err="1"/>
              <a:t>udostępniamy</a:t>
            </a:r>
            <a:r>
              <a:rPr lang="en-GB" dirty="0"/>
              <a:t> 500 </a:t>
            </a:r>
            <a:r>
              <a:rPr lang="en-GB" dirty="0" err="1"/>
              <a:t>tys</a:t>
            </a:r>
            <a:r>
              <a:rPr lang="en-GB" dirty="0"/>
              <a:t>. </a:t>
            </a:r>
            <a:r>
              <a:rPr lang="en-GB" dirty="0" err="1"/>
              <a:t>tytułów</a:t>
            </a:r>
            <a:r>
              <a:rPr lang="en-GB" dirty="0"/>
              <a:t> </a:t>
            </a:r>
            <a:r>
              <a:rPr lang="en-GB" dirty="0" err="1"/>
              <a:t>artykułów</a:t>
            </a:r>
            <a:r>
              <a:rPr lang="en-GB" dirty="0"/>
              <a:t> z </a:t>
            </a:r>
            <a:r>
              <a:rPr lang="en-GB" dirty="0" err="1"/>
              <a:t>polskiej</a:t>
            </a:r>
            <a:r>
              <a:rPr lang="en-GB" dirty="0"/>
              <a:t> </a:t>
            </a:r>
            <a:r>
              <a:rPr lang="en-GB" dirty="0" err="1"/>
              <a:t>Wikipedii</a:t>
            </a:r>
            <a:r>
              <a:rPr lang="en-GB" dirty="0"/>
              <a:t>. </a:t>
            </a:r>
            <a:r>
              <a:rPr lang="en-GB" dirty="0" err="1"/>
              <a:t>Każdy</a:t>
            </a:r>
            <a:r>
              <a:rPr lang="en-GB" dirty="0"/>
              <a:t> </a:t>
            </a:r>
            <a:r>
              <a:rPr lang="en-GB" dirty="0" err="1"/>
              <a:t>wiersz</a:t>
            </a:r>
            <a:r>
              <a:rPr lang="en-GB" dirty="0"/>
              <a:t> w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pliku</a:t>
            </a:r>
            <a:r>
              <a:rPr lang="en-GB" dirty="0"/>
              <a:t> to </a:t>
            </a:r>
            <a:r>
              <a:rPr lang="en-GB" dirty="0" err="1"/>
              <a:t>jeden</a:t>
            </a:r>
            <a:r>
              <a:rPr lang="en-GB" dirty="0"/>
              <a:t> '</a:t>
            </a:r>
            <a:r>
              <a:rPr lang="en-GB" dirty="0" err="1"/>
              <a:t>dokument</a:t>
            </a:r>
            <a:r>
              <a:rPr lang="en-GB" dirty="0"/>
              <a:t>' </a:t>
            </a:r>
            <a:r>
              <a:rPr lang="en-GB" dirty="0" err="1"/>
              <a:t>zakodowany</a:t>
            </a:r>
            <a:r>
              <a:rPr lang="en-GB" dirty="0"/>
              <a:t> w </a:t>
            </a:r>
            <a:r>
              <a:rPr lang="en-GB" dirty="0" err="1"/>
              <a:t>formacie</a:t>
            </a:r>
            <a:r>
              <a:rPr lang="en-GB" dirty="0"/>
              <a:t> json (</a:t>
            </a:r>
            <a:r>
              <a:rPr lang="en-GB" dirty="0" err="1"/>
              <a:t>zob</a:t>
            </a:r>
            <a:r>
              <a:rPr lang="en-GB" dirty="0"/>
              <a:t>. http://</a:t>
            </a:r>
            <a:r>
              <a:rPr lang="en-GB" dirty="0" err="1"/>
              <a:t>jsonlines.org</a:t>
            </a:r>
            <a:r>
              <a:rPr lang="en-GB" dirty="0"/>
              <a:t>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Dokumenty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łatwo</a:t>
            </a:r>
            <a:r>
              <a:rPr lang="en-GB" dirty="0"/>
              <a:t> </a:t>
            </a:r>
            <a:r>
              <a:rPr lang="en-GB" dirty="0" err="1"/>
              <a:t>zdeserializować</a:t>
            </a:r>
            <a:r>
              <a:rPr lang="en-GB" dirty="0"/>
              <a:t>  w ten </a:t>
            </a:r>
            <a:r>
              <a:rPr lang="en-GB" dirty="0" err="1"/>
              <a:t>sposób</a:t>
            </a:r>
            <a:r>
              <a:rPr lang="en-GB" dirty="0"/>
              <a:t>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with open("/</a:t>
            </a:r>
            <a:r>
              <a:rPr lang="en-GB" dirty="0" err="1"/>
              <a:t>tmp</a:t>
            </a:r>
            <a:r>
              <a:rPr lang="en-GB" dirty="0"/>
              <a:t>/wiki_pl.</a:t>
            </a:r>
            <a:r>
              <a:rPr lang="en-GB" dirty="0" err="1"/>
              <a:t>jsonl</a:t>
            </a:r>
            <a:r>
              <a:rPr lang="en-GB" dirty="0"/>
              <a:t>",'r') as file:</a:t>
            </a:r>
          </a:p>
          <a:p>
            <a:pPr marL="0" indent="0">
              <a:buNone/>
            </a:pPr>
            <a:r>
              <a:rPr lang="en-GB" dirty="0"/>
              <a:t>    for line in file:</a:t>
            </a:r>
          </a:p>
          <a:p>
            <a:pPr marL="0" indent="0">
              <a:buNone/>
            </a:pPr>
            <a:r>
              <a:rPr lang="en-GB" dirty="0"/>
              <a:t>        if(</a:t>
            </a:r>
            <a:r>
              <a:rPr lang="en-GB" dirty="0" err="1"/>
              <a:t>len</a:t>
            </a:r>
            <a:r>
              <a:rPr lang="en-GB" dirty="0"/>
              <a:t>(</a:t>
            </a:r>
            <a:r>
              <a:rPr lang="en-GB" dirty="0" err="1"/>
              <a:t>line.strip</a:t>
            </a:r>
            <a:r>
              <a:rPr lang="en-GB" dirty="0"/>
              <a:t>())&gt;0):</a:t>
            </a:r>
          </a:p>
          <a:p>
            <a:pPr marL="0" indent="0">
              <a:buNone/>
            </a:pPr>
            <a:r>
              <a:rPr lang="en-GB" dirty="0"/>
              <a:t>            doc = </a:t>
            </a:r>
            <a:r>
              <a:rPr lang="en-GB" dirty="0" err="1"/>
              <a:t>json.loads</a:t>
            </a:r>
            <a:r>
              <a:rPr lang="en-GB" dirty="0"/>
              <a:t>(line)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Zindeksuj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dokumenty</a:t>
            </a:r>
            <a:r>
              <a:rPr lang="en-GB" dirty="0"/>
              <a:t> w </a:t>
            </a:r>
            <a:r>
              <a:rPr lang="en-GB" dirty="0" err="1"/>
              <a:t>lokalnej</a:t>
            </a:r>
            <a:r>
              <a:rPr lang="en-GB" dirty="0"/>
              <a:t> </a:t>
            </a:r>
            <a:r>
              <a:rPr lang="en-GB" dirty="0" err="1"/>
              <a:t>instancji</a:t>
            </a:r>
            <a:r>
              <a:rPr lang="en-GB" dirty="0"/>
              <a:t> </a:t>
            </a:r>
            <a:r>
              <a:rPr lang="en-GB" dirty="0" err="1"/>
              <a:t>Solr</a:t>
            </a:r>
            <a:r>
              <a:rPr lang="en-GB" dirty="0"/>
              <a:t>.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wyświetlają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poprawnie</a:t>
            </a:r>
            <a:r>
              <a:rPr lang="en-GB" dirty="0"/>
              <a:t> w </a:t>
            </a:r>
            <a:r>
              <a:rPr lang="en-GB" dirty="0" err="1"/>
              <a:t>konsoli</a:t>
            </a:r>
            <a:r>
              <a:rPr lang="en-GB" dirty="0"/>
              <a:t> </a:t>
            </a:r>
            <a:r>
              <a:rPr lang="en-GB" dirty="0" err="1"/>
              <a:t>Solr</a:t>
            </a:r>
            <a:r>
              <a:rPr lang="en-GB" dirty="0"/>
              <a:t>: http://localhost:8983/</a:t>
            </a:r>
            <a:r>
              <a:rPr lang="en-GB" dirty="0" err="1"/>
              <a:t>solr</a:t>
            </a:r>
            <a:r>
              <a:rPr lang="en-GB" dirty="0"/>
              <a:t>/#/?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08A45-027B-D148-9CD6-BD604B18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40" y="1046629"/>
            <a:ext cx="4207510" cy="22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0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Wzbogacanie indeksu technikami NLP</a:t>
            </a:r>
          </a:p>
        </p:txBody>
      </p:sp>
    </p:spTree>
    <p:extLst>
      <p:ext uri="{BB962C8B-B14F-4D97-AF65-F5344CB8AC3E}">
        <p14:creationId xmlns:p14="http://schemas.microsoft.com/office/powerpoint/2010/main" val="4206619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F47F-BA22-2D4D-9E85-F7DDB6A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jednostek nazewniczych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11C-80E0-7B4C-A2C3-E5111C7F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C0603-C9EE-BB4A-84DC-C0A16317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42</a:t>
            </a:fld>
            <a:endParaRPr lang="pl-PL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931813-8E42-0F45-AAAC-0AC2191A5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86485"/>
            <a:ext cx="4778133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03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2A22-6EB7-6D46-A46B-3EBCE2CA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Aktualizacja indeksu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82E5AF-7292-6447-8E21-6ACA6DCF9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26173"/>
            <a:ext cx="6118074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EC10-4431-764C-AE64-BBD4F239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CB8A-91D2-214D-B201-AC1A81FA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301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916F-EEB3-2B4B-A1D3-F1D425F4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Nazwy własne w indeksie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F8A4F8-69DC-BA4E-8735-683C75F3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047" y="1370013"/>
            <a:ext cx="6209906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68A51-2865-8241-9264-B66D9B2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409DB-34D0-C14D-922C-63E25A6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1673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Składnia zapytań, fasety z </a:t>
            </a:r>
            <a:r>
              <a:rPr lang="pl-PL" dirty="0" err="1"/>
              <a:t>anotacji</a:t>
            </a:r>
            <a:r>
              <a:rPr lang="pl-PL" dirty="0"/>
              <a:t> NLP</a:t>
            </a:r>
          </a:p>
        </p:txBody>
      </p:sp>
    </p:spTree>
    <p:extLst>
      <p:ext uri="{BB962C8B-B14F-4D97-AF65-F5344CB8AC3E}">
        <p14:creationId xmlns:p14="http://schemas.microsoft.com/office/powerpoint/2010/main" val="3050716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C1AF-73E6-3D46-836E-915AF4F2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Proste zapytania </a:t>
            </a:r>
            <a:r>
              <a:rPr lang="pl-PL" dirty="0" err="1"/>
              <a:t>pełnotekstowe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66A0A-B9C0-BB40-8F5F-0300C22E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7C90F-7D6A-114B-9C3E-BF73F001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46</a:t>
            </a:fld>
            <a:endParaRPr lang="pl-PL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3AD2F2-BDA0-C14D-93EE-554DBFA2D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35297"/>
            <a:ext cx="7886700" cy="31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A266-E014-0545-AE79-924FBFF6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Operatory, składnia zapytań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DE5E-2E28-9A41-8EBB-C2992860B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20541"/>
          </a:xfrm>
        </p:spPr>
        <p:txBody>
          <a:bodyPr/>
          <a:lstStyle/>
          <a:p>
            <a:r>
              <a:rPr lang="pl-PL" sz="1400" dirty="0" err="1"/>
              <a:t>Skłądnia</a:t>
            </a:r>
            <a:r>
              <a:rPr lang="pl-PL" sz="1400" dirty="0"/>
              <a:t> zapytań </a:t>
            </a:r>
            <a:r>
              <a:rPr lang="pl-PL" sz="1400" dirty="0" err="1"/>
              <a:t>DisMax</a:t>
            </a:r>
            <a:r>
              <a:rPr lang="pl-PL" sz="1400" dirty="0"/>
              <a:t>: </a:t>
            </a:r>
            <a:r>
              <a:rPr lang="pl-PL" sz="1400" dirty="0" err="1"/>
              <a:t>https</a:t>
            </a:r>
            <a:r>
              <a:rPr lang="pl-PL" sz="1400" dirty="0"/>
              <a:t>://</a:t>
            </a:r>
            <a:r>
              <a:rPr lang="pl-PL" sz="1400" dirty="0" err="1"/>
              <a:t>lucene.apache.org</a:t>
            </a:r>
            <a:r>
              <a:rPr lang="pl-PL" sz="1400" dirty="0"/>
              <a:t>/</a:t>
            </a:r>
            <a:r>
              <a:rPr lang="pl-PL" sz="1400" dirty="0" err="1"/>
              <a:t>solr</a:t>
            </a:r>
            <a:r>
              <a:rPr lang="pl-PL" sz="1400" dirty="0"/>
              <a:t>/</a:t>
            </a:r>
            <a:r>
              <a:rPr lang="pl-PL" sz="1400" dirty="0" err="1"/>
              <a:t>guide</a:t>
            </a:r>
            <a:r>
              <a:rPr lang="pl-PL" sz="1400" dirty="0"/>
              <a:t>/8_7/the-</a:t>
            </a:r>
            <a:r>
              <a:rPr lang="pl-PL" sz="1400" dirty="0" err="1"/>
              <a:t>dismax</a:t>
            </a:r>
            <a:r>
              <a:rPr lang="pl-PL" sz="1400" dirty="0"/>
              <a:t>-</a:t>
            </a:r>
            <a:r>
              <a:rPr lang="pl-PL" sz="1400" dirty="0" err="1"/>
              <a:t>query-parser.html</a:t>
            </a:r>
            <a:endParaRPr lang="pl-PL" sz="1400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A0960-22CA-784D-9569-2452990F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DB9BD-95D5-244A-81A5-3D554963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47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80903-6044-1D46-9764-2BE3DF24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17703"/>
            <a:ext cx="6457950" cy="29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5CE6-70C8-9949-B128-C7E099AD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Zapytanie o tytuły z </a:t>
            </a:r>
            <a:r>
              <a:rPr lang="pl-PL" dirty="0" err="1"/>
              <a:t>anotacją</a:t>
            </a:r>
            <a:r>
              <a:rPr lang="pl-PL" dirty="0"/>
              <a:t> 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1D66F-4E2C-ED42-BB12-87003D5F2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20" y="1370013"/>
            <a:ext cx="7061760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BB5D-C396-FB4D-9528-AC2DB048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41259-C264-7448-A589-68D204BC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62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F69F-957E-6146-99C7-D99D2CD1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Wyszukiwanie po nazwach własnych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96303-D646-C943-86B3-00DC4A3E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504" y="1370013"/>
            <a:ext cx="6388991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EC24-2B3A-3048-AC4E-CAD64AF0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F05D5-3E4D-1841-8056-30F87264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463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3E44-5340-9645-B07B-2DE166A3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482"/>
            <a:ext cx="7886700" cy="994172"/>
          </a:xfrm>
        </p:spPr>
        <p:txBody>
          <a:bodyPr>
            <a:normAutofit/>
          </a:bodyPr>
          <a:lstStyle/>
          <a:p>
            <a:r>
              <a:rPr lang="pl-PL" sz="1400" b="1" dirty="0"/>
              <a:t>Przykład wzbogacania indeksu systemu wyszukiwawczego w Amazon </a:t>
            </a:r>
            <a:r>
              <a:rPr lang="pl-PL" sz="1400" b="1" dirty="0" err="1"/>
              <a:t>Comprehend</a:t>
            </a:r>
            <a:endParaRPr lang="pl-PL" sz="1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0A519-86C7-7A46-8534-7B286C5E0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2234"/>
            <a:ext cx="7886700" cy="27978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F416-48F6-3D4A-80F1-F801D834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52917-2F76-114F-AD06-06B986DC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</a:t>
            </a:fld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ABF69-108A-2740-BDE7-1DE1D5810D82}"/>
              </a:ext>
            </a:extLst>
          </p:cNvPr>
          <p:cNvSpPr/>
          <p:nvPr/>
        </p:nvSpPr>
        <p:spPr>
          <a:xfrm>
            <a:off x="3211286" y="444409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dirty="0" err="1"/>
              <a:t>https</a:t>
            </a:r>
            <a:r>
              <a:rPr lang="pl-PL" sz="1400" dirty="0"/>
              <a:t>://</a:t>
            </a:r>
            <a:r>
              <a:rPr lang="pl-PL" sz="1400" dirty="0" err="1"/>
              <a:t>aws.amazon.com</a:t>
            </a:r>
            <a:r>
              <a:rPr lang="pl-PL" sz="1400" dirty="0"/>
              <a:t>/</a:t>
            </a:r>
            <a:r>
              <a:rPr lang="pl-PL" sz="1400" dirty="0" err="1"/>
              <a:t>comprehend</a:t>
            </a:r>
            <a:r>
              <a:rPr lang="pl-PL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5162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7FEC-5505-824F-A2D7-6FEC392D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Ujednoznacznienie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04F7E7-CC05-574A-B12C-4C8FE7140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09" y="1370013"/>
            <a:ext cx="5062382" cy="32623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A6F4C-25BE-B443-BC07-22B70B56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49AE4-38E2-9843-93A3-65ECF63C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3321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D90-9A87-1B4B-B1F9-9DF14F79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Agregacja po typach nazw własnych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B883-5CD8-E84A-9331-8A709903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29.12.2020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2FFB-E916-A542-9DDD-BD91FE2B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51</a:t>
            </a:fld>
            <a:endParaRPr lang="pl-PL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10EE24-2692-0142-9C16-C7252E9BF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86485"/>
            <a:ext cx="5744640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0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Funkcje trafności i ewaluacja systemów wyszukiwawczych</a:t>
            </a:r>
          </a:p>
        </p:txBody>
      </p:sp>
    </p:spTree>
    <p:extLst>
      <p:ext uri="{BB962C8B-B14F-4D97-AF65-F5344CB8AC3E}">
        <p14:creationId xmlns:p14="http://schemas.microsoft.com/office/powerpoint/2010/main" val="495139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CF2F-796E-7343-BE79-A7B799D7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 trafności (ang. </a:t>
            </a:r>
            <a:r>
              <a:rPr lang="pl-PL" dirty="0" err="1"/>
              <a:t>relevance</a:t>
            </a:r>
            <a:r>
              <a:rPr lang="pl-PL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3E3A-41BB-694B-8B4F-E332652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68C5A-CAE6-0644-AE77-27431EE4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53</a:t>
            </a:fld>
            <a:endParaRPr lang="pl-PL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5D96E1C0-8BB2-A043-9A96-26A8B2613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05878"/>
            <a:ext cx="7886700" cy="313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07C60-1DD0-2848-8A51-60BE07CDA85F}"/>
              </a:ext>
            </a:extLst>
          </p:cNvPr>
          <p:cNvSpPr txBox="1"/>
          <p:nvPr/>
        </p:nvSpPr>
        <p:spPr>
          <a:xfrm>
            <a:off x="628650" y="4267776"/>
            <a:ext cx="693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Wyszukiwarka zwraca ‚</a:t>
            </a:r>
            <a:r>
              <a:rPr lang="pl-PL" sz="1400" dirty="0" err="1"/>
              <a:t>score</a:t>
            </a:r>
            <a:r>
              <a:rPr lang="pl-PL" sz="1400" dirty="0"/>
              <a:t>’, tzn. miarę powiązania dokumentu z zapytaniem</a:t>
            </a:r>
          </a:p>
        </p:txBody>
      </p:sp>
    </p:spTree>
    <p:extLst>
      <p:ext uri="{BB962C8B-B14F-4D97-AF65-F5344CB8AC3E}">
        <p14:creationId xmlns:p14="http://schemas.microsoft.com/office/powerpoint/2010/main" val="303907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AB32-6967-1C47-8CEF-987B4438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Funkcje podobieństwa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26305-0001-A44E-A56B-C4F9F78C6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45073"/>
            <a:ext cx="3506139" cy="36814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961ED5-7657-F249-A085-7ACB2BC82856}"/>
              </a:ext>
            </a:extLst>
          </p:cNvPr>
          <p:cNvCxnSpPr/>
          <p:nvPr/>
        </p:nvCxnSpPr>
        <p:spPr>
          <a:xfrm flipH="1">
            <a:off x="2319392" y="1635517"/>
            <a:ext cx="2488915" cy="9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70B739-3C0D-A348-81EA-BD2E2C72B646}"/>
              </a:ext>
            </a:extLst>
          </p:cNvPr>
          <p:cNvSpPr txBox="1"/>
          <p:nvPr/>
        </p:nvSpPr>
        <p:spPr>
          <a:xfrm>
            <a:off x="4808306" y="1417834"/>
            <a:ext cx="31901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350" dirty="0"/>
              <a:t>Domyślna funkcja podobieństwa w Solr to OKAPI BM25 (Robertson et al. 1994)</a:t>
            </a:r>
          </a:p>
        </p:txBody>
      </p:sp>
    </p:spTree>
    <p:extLst>
      <p:ext uri="{BB962C8B-B14F-4D97-AF65-F5344CB8AC3E}">
        <p14:creationId xmlns:p14="http://schemas.microsoft.com/office/powerpoint/2010/main" val="3115044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FC66-5F41-6A4B-8061-F41E9CB9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OKAPI 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C37517-5977-344C-9603-D45C57D8C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6523"/>
            <a:ext cx="7886700" cy="174193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0052B-7FF1-D340-A81F-8C36AA5C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61F9F-EF0C-3645-9907-562354B7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55</a:t>
            </a:fld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47B4B1-5812-6748-B533-EA1AF84B3416}"/>
              </a:ext>
            </a:extLst>
          </p:cNvPr>
          <p:cNvSpPr/>
          <p:nvPr/>
        </p:nvSpPr>
        <p:spPr>
          <a:xfrm>
            <a:off x="2129790" y="4135033"/>
            <a:ext cx="5673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err="1"/>
              <a:t>https</a:t>
            </a:r>
            <a:r>
              <a:rPr lang="pl-PL" sz="1400" dirty="0"/>
              <a:t>://</a:t>
            </a:r>
            <a:r>
              <a:rPr lang="pl-PL" sz="1400" dirty="0" err="1"/>
              <a:t>en.wikipedia.org</a:t>
            </a:r>
            <a:r>
              <a:rPr lang="pl-PL" sz="1400" dirty="0"/>
              <a:t>/</a:t>
            </a:r>
            <a:r>
              <a:rPr lang="pl-PL" sz="1400" dirty="0" err="1"/>
              <a:t>wiki</a:t>
            </a:r>
            <a:r>
              <a:rPr lang="pl-PL" sz="1400" dirty="0"/>
              <a:t>/Okapi_BM25</a:t>
            </a:r>
          </a:p>
        </p:txBody>
      </p:sp>
    </p:spTree>
    <p:extLst>
      <p:ext uri="{BB962C8B-B14F-4D97-AF65-F5344CB8AC3E}">
        <p14:creationId xmlns:p14="http://schemas.microsoft.com/office/powerpoint/2010/main" val="3494050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A096-5875-414A-925E-2E09796E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Precyzja i pokrycie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18FA-1BAC-304E-95DE-DE86DADA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Podstawową miarą ewaluacji systemów IR jest najczęściej precyzja (precision) i pokrycie (</a:t>
            </a:r>
            <a:r>
              <a:rPr lang="pl-PL" dirty="0" err="1"/>
              <a:t>recall</a:t>
            </a:r>
            <a:r>
              <a:rPr lang="pl-PL" dirty="0"/>
              <a:t>), ew. średnia harmoniczna tych miar</a:t>
            </a:r>
          </a:p>
          <a:p>
            <a:r>
              <a:rPr lang="pl-PL" dirty="0"/>
              <a:t>Najpierw kilka podstawowych pojęć:</a:t>
            </a:r>
          </a:p>
          <a:p>
            <a:pPr marL="0" indent="0">
              <a:buNone/>
            </a:pPr>
            <a:endParaRPr lang="pl-PL" dirty="0"/>
          </a:p>
          <a:p>
            <a:pPr lvl="1"/>
            <a:r>
              <a:rPr lang="pl-PL" dirty="0"/>
              <a:t>TP (True </a:t>
            </a:r>
            <a:r>
              <a:rPr lang="pl-PL" dirty="0" err="1"/>
              <a:t>Positives</a:t>
            </a:r>
            <a:r>
              <a:rPr lang="pl-PL" dirty="0"/>
              <a:t>) – liczba dokumentów ‚prawdziwie dodatnich’ (czyli odpowiadających zapytaniu użytkownika) w zbiorze wyników</a:t>
            </a:r>
          </a:p>
          <a:p>
            <a:pPr lvl="1"/>
            <a:r>
              <a:rPr lang="pl-PL" dirty="0"/>
              <a:t>FP (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Positives</a:t>
            </a:r>
            <a:r>
              <a:rPr lang="pl-PL" dirty="0"/>
              <a:t>) – liczba wyników ‚fałszywie dodatnich’, tzn. nietrafionych, ale zwróconych przez system</a:t>
            </a:r>
          </a:p>
          <a:p>
            <a:pPr lvl="1"/>
            <a:r>
              <a:rPr lang="pl-PL" dirty="0"/>
              <a:t>FN (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r>
              <a:rPr lang="pl-PL" dirty="0"/>
              <a:t>) – liczba wyników ‚fałszywie ujemnych’, tzn. związanych z zapytaniem, ale pominiętych w jego wynikach</a:t>
            </a:r>
          </a:p>
          <a:p>
            <a:pPr lvl="1"/>
            <a:r>
              <a:rPr lang="pl-PL" dirty="0"/>
              <a:t>TN (True </a:t>
            </a:r>
            <a:r>
              <a:rPr lang="pl-PL" dirty="0" err="1"/>
              <a:t>Negatives</a:t>
            </a:r>
            <a:r>
              <a:rPr lang="pl-PL" dirty="0"/>
              <a:t>) – liczba dokumentów z kolekcji słusznie pominiętych w wynikach danego zapytania</a:t>
            </a:r>
          </a:p>
          <a:p>
            <a:pPr lvl="1"/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8C350-5652-BA44-A83A-59674F49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04DFF-2604-554E-BCBF-E35D0F1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774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ECF3-9FFE-D54A-B65D-BFBCBAF3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Precyzja i pokrycie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AC98-5B31-ED44-AE7B-DA5A632C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Precyzja</a:t>
            </a:r>
          </a:p>
          <a:p>
            <a:pPr lvl="1"/>
            <a:r>
              <a:rPr lang="pl-PL" dirty="0"/>
              <a:t>P = TP/(TP+FP)</a:t>
            </a:r>
          </a:p>
          <a:p>
            <a:r>
              <a:rPr lang="pl-PL" dirty="0"/>
              <a:t>Pokrycie</a:t>
            </a:r>
          </a:p>
          <a:p>
            <a:pPr lvl="1"/>
            <a:r>
              <a:rPr lang="pl-PL" dirty="0"/>
              <a:t>R = TP/(TP+FN)</a:t>
            </a:r>
          </a:p>
          <a:p>
            <a:r>
              <a:rPr lang="pl-PL" dirty="0"/>
              <a:t>F1</a:t>
            </a:r>
          </a:p>
          <a:p>
            <a:pPr lvl="1"/>
            <a:r>
              <a:rPr lang="pl-PL" dirty="0"/>
              <a:t>2((P*R)/(P+R))</a:t>
            </a:r>
          </a:p>
          <a:p>
            <a:pPr lvl="1"/>
            <a:r>
              <a:rPr lang="pl-PL" dirty="0"/>
              <a:t>Nie zawsze jest to najlepsza miara ogólnej jakości działania systemu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9D4F0-2938-A241-9E80-76F612E5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52958-B8B1-FB44-885D-2F33F990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19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DD608-41D0-9F47-A5CA-D15585C4C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51" y="32929"/>
            <a:ext cx="5707584" cy="46247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2A67A-1B20-9148-8F57-8E5609B1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854AA-84F5-0344-8F70-53C298E0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58</a:t>
            </a:fld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EFF55-468E-6F43-8927-CAA200DC054B}"/>
              </a:ext>
            </a:extLst>
          </p:cNvPr>
          <p:cNvSpPr txBox="1"/>
          <p:nvPr/>
        </p:nvSpPr>
        <p:spPr>
          <a:xfrm>
            <a:off x="3688081" y="1200150"/>
            <a:ext cx="520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 wyszukiwaniu ad hoc listy hoteli  </a:t>
            </a:r>
            <a:r>
              <a:rPr lang="en-GB" dirty="0"/>
              <a:t>w</a:t>
            </a:r>
            <a:r>
              <a:rPr lang="en-PL" dirty="0"/>
              <a:t> danej lokalizacji liczy się  </a:t>
            </a:r>
            <a:r>
              <a:rPr lang="en-GB" dirty="0"/>
              <a:t>p</a:t>
            </a:r>
            <a:r>
              <a:rPr lang="en-PL" dirty="0"/>
              <a:t>rzede wszystkim precyzja</a:t>
            </a:r>
          </a:p>
        </p:txBody>
      </p:sp>
    </p:spTree>
    <p:extLst>
      <p:ext uri="{BB962C8B-B14F-4D97-AF65-F5344CB8AC3E}">
        <p14:creationId xmlns:p14="http://schemas.microsoft.com/office/powerpoint/2010/main" val="609705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D82DC-66FF-CE4D-9E7F-8C53DA135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046" y="229793"/>
            <a:ext cx="5242029" cy="42475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BFED0-3675-FB4F-850A-36AD36A7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4052F-BDED-3B48-A28B-013D1B87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59</a:t>
            </a:fld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6864E-D0A3-2949-94DC-758BAEF814CD}"/>
              </a:ext>
            </a:extLst>
          </p:cNvPr>
          <p:cNvSpPr txBox="1"/>
          <p:nvPr/>
        </p:nvSpPr>
        <p:spPr>
          <a:xfrm>
            <a:off x="4810125" y="4671776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pubmed.ncbi.nlm.nih.gov</a:t>
            </a:r>
            <a:r>
              <a:rPr lang="en-GB" dirty="0"/>
              <a:t>/</a:t>
            </a:r>
            <a:endParaRPr lang="en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34473-09F7-0541-8F65-EDE506A7BDBE}"/>
              </a:ext>
            </a:extLst>
          </p:cNvPr>
          <p:cNvSpPr txBox="1"/>
          <p:nvPr/>
        </p:nvSpPr>
        <p:spPr>
          <a:xfrm>
            <a:off x="4810125" y="1857375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Tu ważne jest też pokrycie i większa </a:t>
            </a:r>
          </a:p>
          <a:p>
            <a:r>
              <a:rPr lang="pl-PL" dirty="0"/>
              <a:t>kontrola procesu wyszukiwania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3666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E95295-8F48-5940-A3E6-55B55B463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" y="841772"/>
            <a:ext cx="8402320" cy="1790700"/>
          </a:xfrm>
        </p:spPr>
        <p:txBody>
          <a:bodyPr/>
          <a:lstStyle/>
          <a:p>
            <a:r>
              <a:rPr lang="pl-PL" dirty="0"/>
              <a:t>Indeksowanie i przeszukiwanie tekstu </a:t>
            </a:r>
            <a:br>
              <a:rPr lang="pl-PL" dirty="0"/>
            </a:br>
            <a:r>
              <a:rPr lang="pl-PL" sz="2380" dirty="0"/>
              <a:t>Moduł 6.1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B59D82-3803-D749-86B8-ECF61FE83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Wyszukiwanie sekwencyjne i odwrócony indeks</a:t>
            </a:r>
          </a:p>
        </p:txBody>
      </p:sp>
    </p:spTree>
    <p:extLst>
      <p:ext uri="{BB962C8B-B14F-4D97-AF65-F5344CB8AC3E}">
        <p14:creationId xmlns:p14="http://schemas.microsoft.com/office/powerpoint/2010/main" val="12680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2199-0338-7B48-A933-BF6F4F9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2297-37C1-3B44-B312-CA1D6A37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Poznaliśmy jeden z popularnych systemów wyszukiwawczych</a:t>
            </a:r>
          </a:p>
          <a:p>
            <a:r>
              <a:rPr lang="pl-PL" dirty="0"/>
              <a:t>Użyliśmy go z poziomu </a:t>
            </a:r>
            <a:r>
              <a:rPr lang="pl-PL" dirty="0" err="1"/>
              <a:t>Pythona</a:t>
            </a:r>
            <a:r>
              <a:rPr lang="pl-PL" dirty="0"/>
              <a:t> do </a:t>
            </a:r>
            <a:r>
              <a:rPr lang="pl-PL" dirty="0" err="1"/>
              <a:t>pełnotekstowego</a:t>
            </a:r>
            <a:r>
              <a:rPr lang="pl-PL" dirty="0"/>
              <a:t> indeksowania i przeszukiwania potencjalnie b. dużych kolekcji dokumentów w j. polskim</a:t>
            </a:r>
          </a:p>
          <a:p>
            <a:r>
              <a:rPr lang="pl-PL" dirty="0"/>
              <a:t>Wzbogaciliśmy indeks o </a:t>
            </a:r>
            <a:r>
              <a:rPr lang="pl-PL" dirty="0" err="1"/>
              <a:t>anotacje</a:t>
            </a:r>
            <a:r>
              <a:rPr lang="pl-PL" dirty="0"/>
              <a:t> z potoku przetwarzania NLP (wzmianki nazw własnych)</a:t>
            </a:r>
          </a:p>
          <a:p>
            <a:r>
              <a:rPr lang="pl-PL" dirty="0"/>
              <a:t>Wykorzystaliśmy zindeksowane </a:t>
            </a:r>
            <a:r>
              <a:rPr lang="pl-PL" dirty="0" err="1"/>
              <a:t>anotacje</a:t>
            </a:r>
            <a:r>
              <a:rPr lang="pl-PL" dirty="0"/>
              <a:t> w przeszukiwaniu indeksu i agregowaniu wyników</a:t>
            </a:r>
          </a:p>
          <a:p>
            <a:r>
              <a:rPr lang="pl-PL" dirty="0"/>
              <a:t>Możliwe ulepszenia: ujednoznacznianie słów, lepsza </a:t>
            </a:r>
            <a:r>
              <a:rPr lang="pl-PL" dirty="0" err="1"/>
              <a:t>lematyzacja</a:t>
            </a:r>
            <a:r>
              <a:rPr lang="pl-PL" dirty="0"/>
              <a:t>, wykrywanie i indeksowanie kategorii, linkowanie ontologii/ baz wiedzy itp.</a:t>
            </a:r>
          </a:p>
          <a:p>
            <a:r>
              <a:rPr lang="pl-PL" dirty="0"/>
              <a:t>Poznaliśmy podstawowe miary ewaluacji wyników wyszukiwania i przykładową funkcję trafności używaną w tradycyjnych systemach 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E9D58-9BCC-D44D-8A55-359DB931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3CE-04D6-5D46-869E-9CD7642C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3845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3E44-5340-9645-B07B-2DE166A3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482"/>
            <a:ext cx="7886700" cy="994172"/>
          </a:xfrm>
        </p:spPr>
        <p:txBody>
          <a:bodyPr>
            <a:normAutofit/>
          </a:bodyPr>
          <a:lstStyle/>
          <a:p>
            <a:r>
              <a:rPr lang="pl-PL" sz="1400" b="1" dirty="0"/>
              <a:t>Przykład wzbogacania indeksu systemu wyszukiwawczego w Amazon </a:t>
            </a:r>
            <a:r>
              <a:rPr lang="pl-PL" sz="1400" b="1" dirty="0" err="1"/>
              <a:t>Comprehend</a:t>
            </a:r>
            <a:endParaRPr lang="pl-PL" sz="1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0A519-86C7-7A46-8534-7B286C5E0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2234"/>
            <a:ext cx="7886700" cy="27978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F416-48F6-3D4A-80F1-F801D834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30.12.2020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52917-2F76-114F-AD06-06B986DC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61</a:t>
            </a:fld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ABF69-108A-2740-BDE7-1DE1D5810D82}"/>
              </a:ext>
            </a:extLst>
          </p:cNvPr>
          <p:cNvSpPr/>
          <p:nvPr/>
        </p:nvSpPr>
        <p:spPr>
          <a:xfrm>
            <a:off x="3211286" y="444409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dirty="0" err="1"/>
              <a:t>https</a:t>
            </a:r>
            <a:r>
              <a:rPr lang="pl-PL" sz="1400" dirty="0"/>
              <a:t>://</a:t>
            </a:r>
            <a:r>
              <a:rPr lang="pl-PL" sz="1400" dirty="0" err="1"/>
              <a:t>aws.amazon.com</a:t>
            </a:r>
            <a:r>
              <a:rPr lang="pl-PL" sz="1400" dirty="0"/>
              <a:t>/</a:t>
            </a:r>
            <a:r>
              <a:rPr lang="pl-PL" sz="1400" dirty="0" err="1"/>
              <a:t>comprehend</a:t>
            </a:r>
            <a:r>
              <a:rPr lang="pl-PL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95488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0972-8FF6-084B-B9CF-F01ABF90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Inne rozwiązania </a:t>
            </a:r>
            <a:r>
              <a:rPr lang="en-GB" dirty="0"/>
              <a:t>i</a:t>
            </a:r>
            <a:r>
              <a:rPr lang="en-PL" dirty="0"/>
              <a:t> podejścia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1645-0A5C-A744-A513-6230C2B3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Elastic Search</a:t>
            </a:r>
          </a:p>
          <a:p>
            <a:r>
              <a:rPr lang="en-GB" dirty="0">
                <a:hlinkClick r:id="rId2"/>
              </a:rPr>
              <a:t>Indeksy międzyjęzykowych wektorowych reprezentacji znaczeń (Moduł 8)</a:t>
            </a:r>
          </a:p>
          <a:p>
            <a:r>
              <a:rPr lang="en-GB" dirty="0">
                <a:hlinkClick r:id="rId2"/>
              </a:rPr>
              <a:t>Próba połączenia podejścia tradycyjnego z wektorowym w skalowalnym systemie IR: https://vespa.ai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F2493-DCEA-9B4E-BDD9-6D71331C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31.12.2020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85E6-3901-384A-A34E-7189D269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1461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05BC527-4A36-CD4C-8AE9-2334E965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1213-3C00-6940-AE9C-8223FAAB5F90}" type="datetime1">
              <a:rPr lang="pl-PL" smtClean="0"/>
              <a:t>31.12.2020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11362C4-32FB-534E-B8C4-FB261FF3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63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4347994-76EA-BA4B-BDA2-156C4666A529}"/>
              </a:ext>
            </a:extLst>
          </p:cNvPr>
          <p:cNvSpPr txBox="1"/>
          <p:nvPr/>
        </p:nvSpPr>
        <p:spPr>
          <a:xfrm>
            <a:off x="2695527" y="1953493"/>
            <a:ext cx="37529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Dziękujemy za uwagę.</a:t>
            </a:r>
            <a:endParaRPr lang="pl-PL" sz="1350" dirty="0"/>
          </a:p>
          <a:p>
            <a:endParaRPr lang="pl-PL" sz="1350" dirty="0"/>
          </a:p>
          <a:p>
            <a:r>
              <a:rPr lang="pl-PL" sz="1350" dirty="0"/>
              <a:t>Podziel się opinią ze szkolenia </a:t>
            </a:r>
            <a:r>
              <a:rPr lang="pl-PL" sz="1350" dirty="0">
                <a:solidFill>
                  <a:schemeClr val="accent1"/>
                </a:solidFill>
              </a:rPr>
              <a:t>@</a:t>
            </a:r>
            <a:r>
              <a:rPr lang="pl-PL" sz="1350" dirty="0" err="1">
                <a:solidFill>
                  <a:schemeClr val="accent1"/>
                </a:solidFill>
              </a:rPr>
              <a:t>sagespl</a:t>
            </a:r>
            <a:r>
              <a:rPr lang="pl-PL" sz="1350" dirty="0">
                <a:solidFill>
                  <a:schemeClr val="accent1"/>
                </a:solidFill>
              </a:rPr>
              <a:t> </a:t>
            </a:r>
            <a:r>
              <a:rPr lang="pl-PL" sz="1350" dirty="0"/>
              <a:t>na</a:t>
            </a:r>
          </a:p>
        </p:txBody>
      </p:sp>
      <p:pic>
        <p:nvPicPr>
          <p:cNvPr id="9" name="Obraz 8">
            <a:hlinkClick r:id="rId2"/>
            <a:extLst>
              <a:ext uri="{FF2B5EF4-FFF2-40B4-BE49-F238E27FC236}">
                <a16:creationId xmlns:a16="http://schemas.microsoft.com/office/drawing/2014/main" id="{A3E70FFA-AE46-1347-B6AB-A53C6B29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10" y="3002971"/>
            <a:ext cx="368447" cy="368447"/>
          </a:xfrm>
          <a:prstGeom prst="rect">
            <a:avLst/>
          </a:prstGeom>
        </p:spPr>
      </p:pic>
      <p:pic>
        <p:nvPicPr>
          <p:cNvPr id="11" name="Obraz 10">
            <a:hlinkClick r:id="rId4"/>
            <a:extLst>
              <a:ext uri="{FF2B5EF4-FFF2-40B4-BE49-F238E27FC236}">
                <a16:creationId xmlns:a16="http://schemas.microsoft.com/office/drawing/2014/main" id="{C1789293-064B-F14E-97C6-717C7480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951" y="2991718"/>
            <a:ext cx="368447" cy="368447"/>
          </a:xfrm>
          <a:prstGeom prst="rect">
            <a:avLst/>
          </a:prstGeom>
        </p:spPr>
      </p:pic>
      <p:pic>
        <p:nvPicPr>
          <p:cNvPr id="13" name="Obraz 12">
            <a:hlinkClick r:id="rId6"/>
            <a:extLst>
              <a:ext uri="{FF2B5EF4-FFF2-40B4-BE49-F238E27FC236}">
                <a16:creationId xmlns:a16="http://schemas.microsoft.com/office/drawing/2014/main" id="{03CA151C-5B3A-864B-B1FD-920C66761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301" y="2991716"/>
            <a:ext cx="379702" cy="3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9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BDCF-4F39-D444-92BC-F2463871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Przykładowe kolekcje dokumentów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FBCF-86BD-E145-BB23-6B44DCC3B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2673"/>
            <a:ext cx="7886700" cy="1648933"/>
          </a:xfrm>
        </p:spPr>
        <p:txBody>
          <a:bodyPr>
            <a:normAutofit/>
          </a:bodyPr>
          <a:lstStyle/>
          <a:p>
            <a:r>
              <a:rPr lang="pl-PL" dirty="0"/>
              <a:t>news</a:t>
            </a:r>
            <a:r>
              <a:rPr lang="en-PL" dirty="0"/>
              <a:t>_pl.jsonl -- ponad 100 tys. </a:t>
            </a:r>
            <a:r>
              <a:rPr lang="pl-PL" dirty="0"/>
              <a:t>tytułów</a:t>
            </a:r>
            <a:r>
              <a:rPr lang="en-PL" dirty="0"/>
              <a:t> tekstów informacyjnych z X-XI/2020 r. (próbka + metadane) </a:t>
            </a:r>
          </a:p>
          <a:p>
            <a:r>
              <a:rPr lang="en-GB" dirty="0"/>
              <a:t>w</a:t>
            </a:r>
            <a:r>
              <a:rPr lang="en-PL" dirty="0"/>
              <a:t>iki_pl.jsonl – 500 tys. </a:t>
            </a:r>
            <a:r>
              <a:rPr lang="en-GB" dirty="0"/>
              <a:t>a</a:t>
            </a:r>
            <a:r>
              <a:rPr lang="en-PL" dirty="0"/>
              <a:t>rtykułów z polskiej Wikipedii</a:t>
            </a:r>
          </a:p>
          <a:p>
            <a:r>
              <a:rPr lang="en-PL" dirty="0"/>
              <a:t>Jak zbudować skalowany system wyszukiwawczy dla tych danych?</a:t>
            </a:r>
          </a:p>
          <a:p>
            <a:r>
              <a:rPr lang="en-PL" dirty="0"/>
              <a:t>Jak wykorzystać anotacje NLP (NER, kategorie itp.) do poprawy wyszukiwania?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28E25-F056-FB47-B152-89D1F34F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9BB25-D66A-324F-9CC2-B66E6DF9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7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36D75-4954-3746-80D8-00DD8519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2731607"/>
            <a:ext cx="8666480" cy="1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4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5A8B-AC76-F24F-BB24-94995F38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Przykładowa kolekcja dokumentów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0EC31-60D6-6945-A111-BD74DA40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6959"/>
            <a:ext cx="8096401" cy="37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5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CFD8-9C27-014F-A36F-E161227C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Kolekcja 500 tys. artykułów z Wikipedii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0F132-D6C6-8A47-A024-75A9DDC0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67D4-3EE2-A146-860B-EC22E588FC92}" type="datetime1">
              <a:rPr lang="pl-PL" smtClean="0"/>
              <a:t>28.12.2020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2321F-FFB4-664C-9A58-45CC4283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A5E4-57FF-DC4F-86A4-FCFA3DA1DFCE}" type="slidenum">
              <a:rPr lang="pl-PL" smtClean="0"/>
              <a:t>9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F770D-6CC9-2945-8D89-B2FB54C9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5" y="1746764"/>
            <a:ext cx="9045085" cy="21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7421"/>
      </p:ext>
    </p:extLst>
  </p:cSld>
  <p:clrMapOvr>
    <a:masterClrMapping/>
  </p:clrMapOvr>
</p:sld>
</file>

<file path=ppt/theme/theme1.xml><?xml version="1.0" encoding="utf-8"?>
<a:theme xmlns:a="http://schemas.openxmlformats.org/drawingml/2006/main" name="Sages-prezentacja">
  <a:themeElements>
    <a:clrScheme name="Sagesa69ae9">
      <a:dk1>
        <a:srgbClr val="30323E"/>
      </a:dk1>
      <a:lt1>
        <a:srgbClr val="FFFFFF"/>
      </a:lt1>
      <a:dk2>
        <a:srgbClr val="3A265F"/>
      </a:dk2>
      <a:lt2>
        <a:srgbClr val="F5F3F3"/>
      </a:lt2>
      <a:accent1>
        <a:srgbClr val="41C0F0"/>
      </a:accent1>
      <a:accent2>
        <a:srgbClr val="FDABF6"/>
      </a:accent2>
      <a:accent3>
        <a:srgbClr val="A5A5A5"/>
      </a:accent3>
      <a:accent4>
        <a:srgbClr val="21CE8A"/>
      </a:accent4>
      <a:accent5>
        <a:srgbClr val="3839CB"/>
      </a:accent5>
      <a:accent6>
        <a:srgbClr val="22CE8B"/>
      </a:accent6>
      <a:hlink>
        <a:srgbClr val="41C0F0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30939</TotalTime>
  <Words>2053</Words>
  <Application>Microsoft Macintosh PowerPoint</Application>
  <PresentationFormat>On-screen Show (16:9)</PresentationFormat>
  <Paragraphs>316</Paragraphs>
  <Slides>63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Century Gothic</vt:lpstr>
      <vt:lpstr>Sages-prezentacja</vt:lpstr>
      <vt:lpstr>Indeksowanie i przeszukiwanie tekstu  Moduł 6.1</vt:lpstr>
      <vt:lpstr>Indeksowanie i przeszukiwanie tekstu (6.1)</vt:lpstr>
      <vt:lpstr>Systemy wyszukiwawcze</vt:lpstr>
      <vt:lpstr>Czego nauczymy się w tym module?</vt:lpstr>
      <vt:lpstr>Przykład wzbogacania indeksu systemu wyszukiwawczego w Amazon Comprehend</vt:lpstr>
      <vt:lpstr>Indeksowanie i przeszukiwanie tekstu  Moduł 6.1</vt:lpstr>
      <vt:lpstr>Przykładowe kolekcje dokumentów</vt:lpstr>
      <vt:lpstr>Przykładowa kolekcja dokumentów</vt:lpstr>
      <vt:lpstr>Kolekcja 500 tys. artykułów z Wikipedii</vt:lpstr>
      <vt:lpstr>PowerPoint Presentation</vt:lpstr>
      <vt:lpstr>Problemy</vt:lpstr>
      <vt:lpstr>Odwrócony indeks</vt:lpstr>
      <vt:lpstr>Prosty przykład odwróconego indeksu</vt:lpstr>
      <vt:lpstr>Lematyzacja za pomocą SpaCy</vt:lpstr>
      <vt:lpstr>Wyszukiwanie w odwróconym indeksie</vt:lpstr>
      <vt:lpstr>Zadania (6.1)</vt:lpstr>
      <vt:lpstr>Indeksowanie i przeszukiwanie tekstu  Moduł 6.1</vt:lpstr>
      <vt:lpstr>Skalowalne systemy IR</vt:lpstr>
      <vt:lpstr>Szybka instalacja Apache Solr</vt:lpstr>
      <vt:lpstr>Konsola administracyjna (localhost:8983)</vt:lpstr>
      <vt:lpstr>Instalacja silnika Apache Solr dla wnikliwych</vt:lpstr>
      <vt:lpstr>Instalacja silnika Apache Solr dla wnikliwych</vt:lpstr>
      <vt:lpstr>Tworzenie dedykowanego indeksu</vt:lpstr>
      <vt:lpstr>Uruchamianie Solra</vt:lpstr>
      <vt:lpstr>Konsola administracyjna (localhost:8983)</vt:lpstr>
      <vt:lpstr>Tworzenie nowego indeksu (ang. core)</vt:lpstr>
      <vt:lpstr>Modyfikacja pliku solrconfig.xml</vt:lpstr>
      <vt:lpstr>Definicja schematu danych</vt:lpstr>
      <vt:lpstr>Definicja analizatora dla indeksu i zapytań</vt:lpstr>
      <vt:lpstr>Indeksowanie i przeszukiwanie tekstu  Moduł 6.1</vt:lpstr>
      <vt:lpstr>Indeksowanie dokumentów z poziomu Pythona/ HTTP</vt:lpstr>
      <vt:lpstr>Indeksowanie dokumentów z poziomu Pythona/ HTTP</vt:lpstr>
      <vt:lpstr>Usuwanie wszystkich dokumentów</vt:lpstr>
      <vt:lpstr>Indeksowanie 1 dokumentu</vt:lpstr>
      <vt:lpstr>Indeksowanie 100 tys. dokumentów</vt:lpstr>
      <vt:lpstr>Widok indeksu w konsoli (localhost:8983)</vt:lpstr>
      <vt:lpstr>Zapytanie o wszystkie dokumenty *:*</vt:lpstr>
      <vt:lpstr>Definicja analizatora dla indeksu i zapytań</vt:lpstr>
      <vt:lpstr>Test analizatorów skonfigurowanych w schema.xml</vt:lpstr>
      <vt:lpstr>Zadania (6.1)</vt:lpstr>
      <vt:lpstr>Indeksowanie i przeszukiwanie tekstu  Moduł 6.1</vt:lpstr>
      <vt:lpstr>Dodanie jednostek nazewniczych</vt:lpstr>
      <vt:lpstr>Aktualizacja indeksu</vt:lpstr>
      <vt:lpstr>Nazwy własne w indeksie</vt:lpstr>
      <vt:lpstr>Indeksowanie i przeszukiwanie tekstu  Moduł 6.1</vt:lpstr>
      <vt:lpstr>Proste zapytania pełnotekstowe</vt:lpstr>
      <vt:lpstr>Operatory, składnia zapytań</vt:lpstr>
      <vt:lpstr>Zapytanie o tytuły z anotacją NE</vt:lpstr>
      <vt:lpstr>Wyszukiwanie po nazwach własnych</vt:lpstr>
      <vt:lpstr>Ujednoznacznienie</vt:lpstr>
      <vt:lpstr>Agregacja po typach nazw własnych</vt:lpstr>
      <vt:lpstr>Indeksowanie i przeszukiwanie tekstu  Moduł 6.1</vt:lpstr>
      <vt:lpstr>Funkcja trafności (ang. relevance)</vt:lpstr>
      <vt:lpstr>Funkcje podobieństwa</vt:lpstr>
      <vt:lpstr>OKAPI 25</vt:lpstr>
      <vt:lpstr>Precyzja i pokrycie</vt:lpstr>
      <vt:lpstr>Precyzja i pokrycie</vt:lpstr>
      <vt:lpstr>PowerPoint Presentation</vt:lpstr>
      <vt:lpstr>PowerPoint Presentation</vt:lpstr>
      <vt:lpstr>Podsumowanie</vt:lpstr>
      <vt:lpstr>Przykład wzbogacania indeksu systemu wyszukiwawczego w Amazon Comprehend</vt:lpstr>
      <vt:lpstr>Inne rozwiązania i podejścia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Agata Kuźma</dc:creator>
  <cp:lastModifiedBy>Pezik, Piotr</cp:lastModifiedBy>
  <cp:revision>377</cp:revision>
  <dcterms:created xsi:type="dcterms:W3CDTF">2019-10-18T09:12:46Z</dcterms:created>
  <dcterms:modified xsi:type="dcterms:W3CDTF">2020-12-31T19:04:14Z</dcterms:modified>
</cp:coreProperties>
</file>